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handoutMasterIdLst>
    <p:handoutMasterId r:id="rId34"/>
  </p:handoutMasterIdLst>
  <p:sldIdLst>
    <p:sldId id="355" r:id="rId2"/>
    <p:sldId id="356" r:id="rId3"/>
    <p:sldId id="381" r:id="rId4"/>
    <p:sldId id="382" r:id="rId5"/>
    <p:sldId id="384" r:id="rId6"/>
    <p:sldId id="388" r:id="rId7"/>
    <p:sldId id="389" r:id="rId8"/>
    <p:sldId id="391" r:id="rId9"/>
    <p:sldId id="390" r:id="rId10"/>
    <p:sldId id="393" r:id="rId11"/>
    <p:sldId id="392" r:id="rId12"/>
    <p:sldId id="395" r:id="rId13"/>
    <p:sldId id="394" r:id="rId14"/>
    <p:sldId id="399" r:id="rId15"/>
    <p:sldId id="400" r:id="rId16"/>
    <p:sldId id="396" r:id="rId17"/>
    <p:sldId id="397" r:id="rId18"/>
    <p:sldId id="408" r:id="rId19"/>
    <p:sldId id="409" r:id="rId20"/>
    <p:sldId id="410" r:id="rId21"/>
    <p:sldId id="411" r:id="rId22"/>
    <p:sldId id="412" r:id="rId23"/>
    <p:sldId id="401" r:id="rId24"/>
    <p:sldId id="402" r:id="rId25"/>
    <p:sldId id="403" r:id="rId26"/>
    <p:sldId id="404" r:id="rId27"/>
    <p:sldId id="405" r:id="rId28"/>
    <p:sldId id="406" r:id="rId29"/>
    <p:sldId id="407" r:id="rId30"/>
    <p:sldId id="398" r:id="rId31"/>
    <p:sldId id="358" r:id="rId32"/>
  </p:sldIdLst>
  <p:sldSz cx="12192000" cy="6858000"/>
  <p:notesSz cx="6858000" cy="9144000"/>
  <p:defaultTextStyle>
    <a:defPPr>
      <a:defRPr lang="en-US"/>
    </a:defPPr>
    <a:lvl1pPr marL="0" algn="l" defTabSz="456565" rtl="0" eaLnBrk="1" latinLnBrk="0" hangingPunct="1">
      <a:defRPr sz="1900" kern="1200">
        <a:solidFill>
          <a:schemeClr val="tx1"/>
        </a:solidFill>
        <a:latin typeface="+mn-lt"/>
        <a:ea typeface="+mn-ea"/>
        <a:cs typeface="+mn-cs"/>
      </a:defRPr>
    </a:lvl1pPr>
    <a:lvl2pPr marL="457200" algn="l" defTabSz="456565" rtl="0" eaLnBrk="1" latinLnBrk="0" hangingPunct="1">
      <a:defRPr sz="1900" kern="1200">
        <a:solidFill>
          <a:schemeClr val="tx1"/>
        </a:solidFill>
        <a:latin typeface="+mn-lt"/>
        <a:ea typeface="+mn-ea"/>
        <a:cs typeface="+mn-cs"/>
      </a:defRPr>
    </a:lvl2pPr>
    <a:lvl3pPr marL="914400" algn="l" defTabSz="456565" rtl="0" eaLnBrk="1" latinLnBrk="0" hangingPunct="1">
      <a:defRPr sz="1900" kern="1200">
        <a:solidFill>
          <a:schemeClr val="tx1"/>
        </a:solidFill>
        <a:latin typeface="+mn-lt"/>
        <a:ea typeface="+mn-ea"/>
        <a:cs typeface="+mn-cs"/>
      </a:defRPr>
    </a:lvl3pPr>
    <a:lvl4pPr marL="1371600" algn="l" defTabSz="456565" rtl="0" eaLnBrk="1" latinLnBrk="0" hangingPunct="1">
      <a:defRPr sz="1900" kern="1200">
        <a:solidFill>
          <a:schemeClr val="tx1"/>
        </a:solidFill>
        <a:latin typeface="+mn-lt"/>
        <a:ea typeface="+mn-ea"/>
        <a:cs typeface="+mn-cs"/>
      </a:defRPr>
    </a:lvl4pPr>
    <a:lvl5pPr marL="1828800" algn="l" defTabSz="456565" rtl="0" eaLnBrk="1" latinLnBrk="0" hangingPunct="1">
      <a:defRPr sz="1900" kern="1200">
        <a:solidFill>
          <a:schemeClr val="tx1"/>
        </a:solidFill>
        <a:latin typeface="+mn-lt"/>
        <a:ea typeface="+mn-ea"/>
        <a:cs typeface="+mn-cs"/>
      </a:defRPr>
    </a:lvl5pPr>
    <a:lvl6pPr marL="2286000" algn="l" defTabSz="456565" rtl="0" eaLnBrk="1" latinLnBrk="0" hangingPunct="1">
      <a:defRPr sz="1900" kern="1200">
        <a:solidFill>
          <a:schemeClr val="tx1"/>
        </a:solidFill>
        <a:latin typeface="+mn-lt"/>
        <a:ea typeface="+mn-ea"/>
        <a:cs typeface="+mn-cs"/>
      </a:defRPr>
    </a:lvl6pPr>
    <a:lvl7pPr marL="2743200" algn="l" defTabSz="456565" rtl="0" eaLnBrk="1" latinLnBrk="0" hangingPunct="1">
      <a:defRPr sz="1900" kern="1200">
        <a:solidFill>
          <a:schemeClr val="tx1"/>
        </a:solidFill>
        <a:latin typeface="+mn-lt"/>
        <a:ea typeface="+mn-ea"/>
        <a:cs typeface="+mn-cs"/>
      </a:defRPr>
    </a:lvl7pPr>
    <a:lvl8pPr marL="3200400" algn="l" defTabSz="456565" rtl="0" eaLnBrk="1" latinLnBrk="0" hangingPunct="1">
      <a:defRPr sz="1900" kern="1200">
        <a:solidFill>
          <a:schemeClr val="tx1"/>
        </a:solidFill>
        <a:latin typeface="+mn-lt"/>
        <a:ea typeface="+mn-ea"/>
        <a:cs typeface="+mn-cs"/>
      </a:defRPr>
    </a:lvl8pPr>
    <a:lvl9pPr marL="3657600" algn="l" defTabSz="4565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94660"/>
  </p:normalViewPr>
  <p:slideViewPr>
    <p:cSldViewPr snapToGrid="0" snapToObjects="1">
      <p:cViewPr varScale="1">
        <p:scale>
          <a:sx n="81" d="100"/>
          <a:sy n="81" d="100"/>
        </p:scale>
        <p:origin x="691" y="4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5/3/2022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39741884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t>‹#›</a:t>
            </a:fld>
            <a:endParaRPr lang="en-US"/>
          </a:p>
        </p:txBody>
      </p:sp>
    </p:spTree>
    <p:extLst>
      <p:ext uri="{BB962C8B-B14F-4D97-AF65-F5344CB8AC3E}">
        <p14:creationId xmlns:p14="http://schemas.microsoft.com/office/powerpoint/2010/main" val="1334798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
        <p:nvSpPr>
          <p:cNvPr id="6"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t>5/3/2022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t>‹#›</a:t>
            </a:fld>
            <a:endParaRPr lang="en-US"/>
          </a:p>
        </p:txBody>
      </p:sp>
      <p:sp>
        <p:nvSpPr>
          <p:cNvPr id="5" name="Title Placeholder 1"/>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p:cNvSpPr txBox="1"/>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6565" rtl="0" eaLnBrk="1" latinLnBrk="0" hangingPunct="1">
              <a:defRPr sz="1200" kern="1200">
                <a:solidFill>
                  <a:schemeClr val="tx1">
                    <a:tint val="75000"/>
                  </a:schemeClr>
                </a:solidFill>
                <a:latin typeface="+mn-lt"/>
                <a:ea typeface="+mn-ea"/>
                <a:cs typeface="+mn-cs"/>
              </a:defRPr>
            </a:lvl1pPr>
            <a:lvl2pPr marL="457200" algn="l" defTabSz="456565" rtl="0" eaLnBrk="1" latinLnBrk="0" hangingPunct="1">
              <a:defRPr sz="1900" kern="1200">
                <a:solidFill>
                  <a:schemeClr val="tx1"/>
                </a:solidFill>
                <a:latin typeface="+mn-lt"/>
                <a:ea typeface="+mn-ea"/>
                <a:cs typeface="+mn-cs"/>
              </a:defRPr>
            </a:lvl2pPr>
            <a:lvl3pPr marL="914400" algn="l" defTabSz="456565" rtl="0" eaLnBrk="1" latinLnBrk="0" hangingPunct="1">
              <a:defRPr sz="1900" kern="1200">
                <a:solidFill>
                  <a:schemeClr val="tx1"/>
                </a:solidFill>
                <a:latin typeface="+mn-lt"/>
                <a:ea typeface="+mn-ea"/>
                <a:cs typeface="+mn-cs"/>
              </a:defRPr>
            </a:lvl3pPr>
            <a:lvl4pPr marL="1371600" algn="l" defTabSz="456565" rtl="0" eaLnBrk="1" latinLnBrk="0" hangingPunct="1">
              <a:defRPr sz="1900" kern="1200">
                <a:solidFill>
                  <a:schemeClr val="tx1"/>
                </a:solidFill>
                <a:latin typeface="+mn-lt"/>
                <a:ea typeface="+mn-ea"/>
                <a:cs typeface="+mn-cs"/>
              </a:defRPr>
            </a:lvl4pPr>
            <a:lvl5pPr marL="1828800" algn="l" defTabSz="456565" rtl="0" eaLnBrk="1" latinLnBrk="0" hangingPunct="1">
              <a:defRPr sz="1900" kern="1200">
                <a:solidFill>
                  <a:schemeClr val="tx1"/>
                </a:solidFill>
                <a:latin typeface="+mn-lt"/>
                <a:ea typeface="+mn-ea"/>
                <a:cs typeface="+mn-cs"/>
              </a:defRPr>
            </a:lvl5pPr>
            <a:lvl6pPr marL="2286000" algn="l" defTabSz="456565" rtl="0" eaLnBrk="1" latinLnBrk="0" hangingPunct="1">
              <a:defRPr sz="1900" kern="1200">
                <a:solidFill>
                  <a:schemeClr val="tx1"/>
                </a:solidFill>
                <a:latin typeface="+mn-lt"/>
                <a:ea typeface="+mn-ea"/>
                <a:cs typeface="+mn-cs"/>
              </a:defRPr>
            </a:lvl6pPr>
            <a:lvl7pPr marL="2743200" algn="l" defTabSz="456565" rtl="0" eaLnBrk="1" latinLnBrk="0" hangingPunct="1">
              <a:defRPr sz="1900" kern="1200">
                <a:solidFill>
                  <a:schemeClr val="tx1"/>
                </a:solidFill>
                <a:latin typeface="+mn-lt"/>
                <a:ea typeface="+mn-ea"/>
                <a:cs typeface="+mn-cs"/>
              </a:defRPr>
            </a:lvl7pPr>
            <a:lvl8pPr marL="3200400" algn="l" defTabSz="456565" rtl="0" eaLnBrk="1" latinLnBrk="0" hangingPunct="1">
              <a:defRPr sz="1900" kern="1200">
                <a:solidFill>
                  <a:schemeClr val="tx1"/>
                </a:solidFill>
                <a:latin typeface="+mn-lt"/>
                <a:ea typeface="+mn-ea"/>
                <a:cs typeface="+mn-cs"/>
              </a:defRPr>
            </a:lvl8pPr>
            <a:lvl9pPr marL="3657600" algn="l" defTabSz="456565" rtl="0" eaLnBrk="1" latinLnBrk="0" hangingPunct="1">
              <a:defRPr sz="1900" kern="1200">
                <a:solidFill>
                  <a:schemeClr val="tx1"/>
                </a:solidFill>
                <a:latin typeface="+mn-lt"/>
                <a:ea typeface="+mn-ea"/>
                <a:cs typeface="+mn-cs"/>
              </a:defRPr>
            </a:lvl9pPr>
          </a:lstStyle>
          <a:p>
            <a:fld id="{EB1023CF-B329-E444-9BAC-9F50F1C2498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p:cNvSpPr>
            <a:spLocks noGrp="1"/>
          </p:cNvSpPr>
          <p:nvPr>
            <p:ph type="dt" sz="half" idx="10"/>
          </p:nvPr>
        </p:nvSpPr>
        <p:spPr/>
        <p:txBody>
          <a:bodyPr/>
          <a:lstStyle/>
          <a:p>
            <a:fld id="{AD5D2152-08A9-004F-BE32-52A9C6BDFCAD}"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t>5/3/2022</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4565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6565"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6565"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6565"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6565" rtl="0" eaLnBrk="1" latinLnBrk="0" hangingPunct="1">
        <a:defRPr sz="1900" kern="1200">
          <a:solidFill>
            <a:schemeClr val="tx1"/>
          </a:solidFill>
          <a:latin typeface="+mn-lt"/>
          <a:ea typeface="+mn-ea"/>
          <a:cs typeface="+mn-cs"/>
        </a:defRPr>
      </a:lvl1pPr>
      <a:lvl2pPr marL="457200" algn="l" defTabSz="456565" rtl="0" eaLnBrk="1" latinLnBrk="0" hangingPunct="1">
        <a:defRPr sz="1900" kern="1200">
          <a:solidFill>
            <a:schemeClr val="tx1"/>
          </a:solidFill>
          <a:latin typeface="+mn-lt"/>
          <a:ea typeface="+mn-ea"/>
          <a:cs typeface="+mn-cs"/>
        </a:defRPr>
      </a:lvl2pPr>
      <a:lvl3pPr marL="914400" algn="l" defTabSz="456565" rtl="0" eaLnBrk="1" latinLnBrk="0" hangingPunct="1">
        <a:defRPr sz="1900" kern="1200">
          <a:solidFill>
            <a:schemeClr val="tx1"/>
          </a:solidFill>
          <a:latin typeface="+mn-lt"/>
          <a:ea typeface="+mn-ea"/>
          <a:cs typeface="+mn-cs"/>
        </a:defRPr>
      </a:lvl3pPr>
      <a:lvl4pPr marL="1371600" algn="l" defTabSz="456565" rtl="0" eaLnBrk="1" latinLnBrk="0" hangingPunct="1">
        <a:defRPr sz="1900" kern="1200">
          <a:solidFill>
            <a:schemeClr val="tx1"/>
          </a:solidFill>
          <a:latin typeface="+mn-lt"/>
          <a:ea typeface="+mn-ea"/>
          <a:cs typeface="+mn-cs"/>
        </a:defRPr>
      </a:lvl4pPr>
      <a:lvl5pPr marL="1828800" algn="l" defTabSz="456565" rtl="0" eaLnBrk="1" latinLnBrk="0" hangingPunct="1">
        <a:defRPr sz="1900" kern="1200">
          <a:solidFill>
            <a:schemeClr val="tx1"/>
          </a:solidFill>
          <a:latin typeface="+mn-lt"/>
          <a:ea typeface="+mn-ea"/>
          <a:cs typeface="+mn-cs"/>
        </a:defRPr>
      </a:lvl5pPr>
      <a:lvl6pPr marL="2286000" algn="l" defTabSz="456565" rtl="0" eaLnBrk="1" latinLnBrk="0" hangingPunct="1">
        <a:defRPr sz="1900" kern="1200">
          <a:solidFill>
            <a:schemeClr val="tx1"/>
          </a:solidFill>
          <a:latin typeface="+mn-lt"/>
          <a:ea typeface="+mn-ea"/>
          <a:cs typeface="+mn-cs"/>
        </a:defRPr>
      </a:lvl6pPr>
      <a:lvl7pPr marL="2743200" algn="l" defTabSz="456565" rtl="0" eaLnBrk="1" latinLnBrk="0" hangingPunct="1">
        <a:defRPr sz="1900" kern="1200">
          <a:solidFill>
            <a:schemeClr val="tx1"/>
          </a:solidFill>
          <a:latin typeface="+mn-lt"/>
          <a:ea typeface="+mn-ea"/>
          <a:cs typeface="+mn-cs"/>
        </a:defRPr>
      </a:lvl7pPr>
      <a:lvl8pPr marL="3200400" algn="l" defTabSz="456565" rtl="0" eaLnBrk="1" latinLnBrk="0" hangingPunct="1">
        <a:defRPr sz="1900" kern="1200">
          <a:solidFill>
            <a:schemeClr val="tx1"/>
          </a:solidFill>
          <a:latin typeface="+mn-lt"/>
          <a:ea typeface="+mn-ea"/>
          <a:cs typeface="+mn-cs"/>
        </a:defRPr>
      </a:lvl8pPr>
      <a:lvl9pPr marL="3657600" algn="l" defTabSz="4565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Lorenz Logistic Map</a:t>
            </a:r>
          </a:p>
        </p:txBody>
      </p:sp>
      <p:sp>
        <p:nvSpPr>
          <p:cNvPr id="3" name="Content Placeholder 2"/>
          <p:cNvSpPr>
            <a:spLocks noGrp="1"/>
          </p:cNvSpPr>
          <p:nvPr>
            <p:ph idx="1"/>
          </p:nvPr>
        </p:nvSpPr>
        <p:spPr/>
        <p:txBody>
          <a:bodyPr>
            <a:normAutofit/>
          </a:bodyPr>
          <a:lstStyle/>
          <a:p>
            <a:r>
              <a:rPr lang="en-US" sz="2000" dirty="0">
                <a:ea typeface="Calibri" panose="020F0502020204030204" pitchFamily="34" charset="0"/>
              </a:rPr>
              <a:t>Lorenz logistic map is defined by non-linear system of ordinary differential equation: </a:t>
            </a:r>
          </a:p>
          <a:p>
            <a:endParaRPr lang="en-US" dirty="0">
              <a:ea typeface="Calibri" panose="020F0502020204030204" pitchFamily="34" charset="0"/>
            </a:endParaRPr>
          </a:p>
          <a:p>
            <a:endParaRPr lang="en-US" sz="2000" dirty="0">
              <a:ea typeface="Calibri" panose="020F0502020204030204" pitchFamily="34" charset="0"/>
            </a:endParaRPr>
          </a:p>
          <a:p>
            <a:endParaRPr lang="en-US" dirty="0">
              <a:ea typeface="Calibri" panose="020F0502020204030204" pitchFamily="34" charset="0"/>
            </a:endParaRPr>
          </a:p>
          <a:p>
            <a:pPr marL="0" indent="0">
              <a:buNone/>
            </a:pPr>
            <a:r>
              <a:rPr lang="en-US" dirty="0">
                <a:ea typeface="Calibri" panose="020F0502020204030204" pitchFamily="34" charset="0"/>
              </a:rPr>
              <a:t>	</a:t>
            </a:r>
          </a:p>
          <a:p>
            <a:pPr marL="0" indent="0">
              <a:buNone/>
            </a:pPr>
            <a:r>
              <a:rPr lang="en-US" dirty="0">
                <a:ea typeface="Calibri" panose="020F0502020204030204" pitchFamily="34" charset="0"/>
              </a:rPr>
              <a:t>	where a, b, c are the control parameters while x, y, z are the state variables.  ,  and </a:t>
            </a:r>
            <a:r>
              <a:rPr lang="en-US" dirty="0" err="1">
                <a:ea typeface="Calibri" panose="020F0502020204030204" pitchFamily="34" charset="0"/>
              </a:rPr>
              <a:t>xdot</a:t>
            </a:r>
            <a:r>
              <a:rPr lang="en-US" dirty="0">
                <a:ea typeface="Calibri" panose="020F0502020204030204" pitchFamily="34" charset="0"/>
              </a:rPr>
              <a:t>, </a:t>
            </a:r>
            <a:r>
              <a:rPr lang="en-US" dirty="0" err="1">
                <a:ea typeface="Calibri" panose="020F0502020204030204" pitchFamily="34" charset="0"/>
              </a:rPr>
              <a:t>ydot</a:t>
            </a:r>
            <a:r>
              <a:rPr lang="en-US" dirty="0">
                <a:ea typeface="Calibri" panose="020F0502020204030204" pitchFamily="34" charset="0"/>
              </a:rPr>
              <a:t>, </a:t>
            </a:r>
            <a:r>
              <a:rPr lang="en-US" dirty="0" err="1">
                <a:ea typeface="Calibri" panose="020F0502020204030204" pitchFamily="34" charset="0"/>
              </a:rPr>
              <a:t>zdot</a:t>
            </a:r>
            <a:r>
              <a:rPr lang="en-US" dirty="0">
                <a:ea typeface="Calibri" panose="020F0502020204030204" pitchFamily="34" charset="0"/>
              </a:rPr>
              <a:t>   are the time derivatives of the state variables x, y and z respectively.</a:t>
            </a:r>
            <a:endParaRPr lang="en-US" sz="2000" dirty="0">
              <a:ea typeface="Calibri" panose="020F050202020403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713" y="2543175"/>
            <a:ext cx="307657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775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Lorenz Logistic Map</a:t>
            </a:r>
          </a:p>
        </p:txBody>
      </p:sp>
      <p:sp>
        <p:nvSpPr>
          <p:cNvPr id="3" name="Content Placeholder 2"/>
          <p:cNvSpPr>
            <a:spLocks noGrp="1"/>
          </p:cNvSpPr>
          <p:nvPr>
            <p:ph idx="1"/>
          </p:nvPr>
        </p:nvSpPr>
        <p:spPr/>
        <p:txBody>
          <a:bodyPr>
            <a:normAutofit/>
          </a:bodyPr>
          <a:lstStyle/>
          <a:p>
            <a:r>
              <a:rPr lang="en-US" dirty="0"/>
              <a:t>For the proposed image encryption algorithm, we have fixed   value    of   a = 10, b = 2.667, c= 28. We will also generate initial variables using the original image. This should be kept secret because if someone knows these then encryption becomes weak.</a:t>
            </a:r>
          </a:p>
          <a:p>
            <a:pPr marL="0" indent="0">
              <a:buNone/>
            </a:pPr>
            <a:endParaRPr lang="en-IN" dirty="0"/>
          </a:p>
        </p:txBody>
      </p:sp>
    </p:spTree>
    <p:extLst>
      <p:ext uri="{BB962C8B-B14F-4D97-AF65-F5344CB8AC3E}">
        <p14:creationId xmlns:p14="http://schemas.microsoft.com/office/powerpoint/2010/main" val="2733575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Algorithm </a:t>
            </a:r>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ea typeface="SimSun" panose="02010600030101010101" pitchFamily="2" charset="-122"/>
              </a:rPr>
              <a:t>We will generate a secret key by first condensing the given matrix into a 1-D array and then generating the 256 hash of the array using the SHA-256 algorithm which converts it into 256 bits code.</a:t>
            </a:r>
          </a:p>
          <a:p>
            <a:pPr marL="514350" indent="-514350">
              <a:buFont typeface="+mj-lt"/>
              <a:buAutoNum type="arabicPeriod"/>
            </a:pPr>
            <a:r>
              <a:rPr lang="en-US" dirty="0">
                <a:ea typeface="SimSun" panose="02010600030101010101" pitchFamily="2" charset="-122"/>
              </a:rPr>
              <a:t>Now use this generated secret key to generate the initial values x</a:t>
            </a:r>
            <a:r>
              <a:rPr lang="en-US" baseline="-25000" dirty="0">
                <a:ea typeface="SimSun" panose="02010600030101010101" pitchFamily="2" charset="-122"/>
              </a:rPr>
              <a:t>o</a:t>
            </a:r>
            <a:r>
              <a:rPr lang="en-US" dirty="0">
                <a:ea typeface="SimSun" panose="02010600030101010101" pitchFamily="2" charset="-122"/>
              </a:rPr>
              <a:t>, </a:t>
            </a:r>
            <a:r>
              <a:rPr lang="en-US" dirty="0" err="1">
                <a:ea typeface="SimSun" panose="02010600030101010101" pitchFamily="2" charset="-122"/>
              </a:rPr>
              <a:t>y</a:t>
            </a:r>
            <a:r>
              <a:rPr lang="en-US" baseline="-25000" dirty="0" err="1">
                <a:ea typeface="SimSun" panose="02010600030101010101" pitchFamily="2" charset="-122"/>
              </a:rPr>
              <a:t>o</a:t>
            </a:r>
            <a:r>
              <a:rPr lang="en-US" baseline="-25000" dirty="0">
                <a:ea typeface="SimSun" panose="02010600030101010101" pitchFamily="2" charset="-122"/>
              </a:rPr>
              <a:t> , </a:t>
            </a:r>
            <a:r>
              <a:rPr lang="en-US" dirty="0">
                <a:ea typeface="SimSun" panose="02010600030101010101" pitchFamily="2" charset="-122"/>
              </a:rPr>
              <a:t>and </a:t>
            </a:r>
            <a:r>
              <a:rPr lang="en-US" dirty="0" err="1">
                <a:ea typeface="SimSun" panose="02010600030101010101" pitchFamily="2" charset="-122"/>
              </a:rPr>
              <a:t>z</a:t>
            </a:r>
            <a:r>
              <a:rPr lang="en-US" baseline="-25000" dirty="0" err="1">
                <a:ea typeface="SimSun" panose="02010600030101010101" pitchFamily="2" charset="-122"/>
              </a:rPr>
              <a:t>o</a:t>
            </a:r>
            <a:r>
              <a:rPr lang="en-US" dirty="0">
                <a:ea typeface="SimSun" panose="02010600030101010101" pitchFamily="2" charset="-122"/>
              </a:rPr>
              <a:t> for the chaotic map.</a:t>
            </a:r>
          </a:p>
          <a:p>
            <a:pPr marL="514350" indent="-514350">
              <a:buFont typeface="+mj-lt"/>
              <a:buAutoNum type="arabicPeriod"/>
            </a:pPr>
            <a:r>
              <a:rPr lang="en-US" dirty="0">
                <a:ea typeface="Calibri" panose="020F0502020204030204" pitchFamily="34" charset="0"/>
              </a:rPr>
              <a:t>Split the original image into three different matrices of red, green, and blue. and convert these matrices into the binary matrix.</a:t>
            </a:r>
            <a:endParaRPr lang="en-US" dirty="0">
              <a:ea typeface="SimSun" panose="02010600030101010101" pitchFamily="2" charset="-122"/>
            </a:endParaRPr>
          </a:p>
          <a:p>
            <a:pPr marL="514350" indent="-514350">
              <a:buFont typeface="+mj-lt"/>
              <a:buAutoNum type="arabicPeriod"/>
            </a:pPr>
            <a:r>
              <a:rPr lang="en-US" dirty="0">
                <a:ea typeface="Calibri" panose="020F0502020204030204" pitchFamily="34" charset="0"/>
              </a:rPr>
              <a:t>Encode these matrices into DNA sequence by using one of the rules for encoding.</a:t>
            </a:r>
          </a:p>
          <a:p>
            <a:pPr marL="0" indent="0">
              <a:buNone/>
            </a:pPr>
            <a:r>
              <a:rPr lang="en-US" dirty="0">
                <a:ea typeface="Calibri" panose="020F0502020204030204" pitchFamily="34" charset="0"/>
              </a:rPr>
              <a:t>                        01 10 11 01                C G T C</a:t>
            </a:r>
          </a:p>
          <a:p>
            <a:pPr marL="0" indent="0">
              <a:buNone/>
            </a:pPr>
            <a:r>
              <a:rPr lang="en-US" dirty="0">
                <a:ea typeface="Calibri" panose="020F0502020204030204" pitchFamily="34" charset="0"/>
              </a:rPr>
              <a:t>                        10 11 11 01      =&gt;      G T </a:t>
            </a:r>
            <a:r>
              <a:rPr lang="en-US" dirty="0" err="1">
                <a:ea typeface="Calibri" panose="020F0502020204030204" pitchFamily="34" charset="0"/>
              </a:rPr>
              <a:t>T</a:t>
            </a:r>
            <a:r>
              <a:rPr lang="en-US" dirty="0">
                <a:ea typeface="Calibri" panose="020F0502020204030204" pitchFamily="34" charset="0"/>
              </a:rPr>
              <a:t> C</a:t>
            </a:r>
          </a:p>
          <a:p>
            <a:pPr marL="0" indent="0">
              <a:buNone/>
            </a:pPr>
            <a:r>
              <a:rPr lang="en-US" dirty="0">
                <a:ea typeface="Calibri" panose="020F0502020204030204" pitchFamily="34" charset="0"/>
              </a:rPr>
              <a:t>                        00 01 10 00                A C G A  </a:t>
            </a:r>
          </a:p>
          <a:p>
            <a:pPr marL="0" indent="0">
              <a:buNone/>
            </a:pPr>
            <a:r>
              <a:rPr lang="en-US" dirty="0">
                <a:ea typeface="Calibri" panose="020F0502020204030204" pitchFamily="34" charset="0"/>
              </a:rPr>
              <a:t>                        01 01 10 10                C </a:t>
            </a:r>
            <a:r>
              <a:rPr lang="en-US" dirty="0" err="1">
                <a:ea typeface="Calibri" panose="020F0502020204030204" pitchFamily="34" charset="0"/>
              </a:rPr>
              <a:t>C</a:t>
            </a:r>
            <a:r>
              <a:rPr lang="en-US" dirty="0">
                <a:ea typeface="Calibri" panose="020F0502020204030204" pitchFamily="34" charset="0"/>
              </a:rPr>
              <a:t> G </a:t>
            </a:r>
            <a:r>
              <a:rPr lang="en-US" dirty="0" err="1">
                <a:ea typeface="Calibri" panose="020F0502020204030204" pitchFamily="34" charset="0"/>
              </a:rPr>
              <a:t>G</a:t>
            </a:r>
            <a:r>
              <a:rPr lang="en-US" dirty="0">
                <a:ea typeface="Calibri" panose="020F0502020204030204" pitchFamily="34" charset="0"/>
              </a:rPr>
              <a:t>                                                                             </a:t>
            </a:r>
          </a:p>
          <a:p>
            <a:endParaRPr lang="en-US" dirty="0">
              <a:ea typeface="Calibri" panose="020F0502020204030204" pitchFamily="34" charset="0"/>
            </a:endParaRPr>
          </a:p>
          <a:p>
            <a:endParaRPr lang="en-US" dirty="0">
              <a:ea typeface="Calibri" panose="020F0502020204030204" pitchFamily="34" charset="0"/>
            </a:endParaRPr>
          </a:p>
          <a:p>
            <a:endParaRPr lang="en-US" dirty="0">
              <a:ea typeface="Calibri" panose="020F0502020204030204" pitchFamily="34" charset="0"/>
            </a:endParaRPr>
          </a:p>
        </p:txBody>
      </p:sp>
    </p:spTree>
    <p:extLst>
      <p:ext uri="{BB962C8B-B14F-4D97-AF65-F5344CB8AC3E}">
        <p14:creationId xmlns:p14="http://schemas.microsoft.com/office/powerpoint/2010/main" val="366662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Algorithm </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startAt="5"/>
            </a:pPr>
            <a:r>
              <a:rPr lang="en-US" dirty="0">
                <a:ea typeface="Calibri" panose="020F0502020204030204" pitchFamily="34" charset="0"/>
              </a:rPr>
              <a:t>Now, we will convert the secret key generated in step 1 into 2-D matrix of size M X N. We converted the above generated matrix in binary form and DNA encode it.</a:t>
            </a:r>
          </a:p>
          <a:p>
            <a:pPr marL="514350" indent="-514350">
              <a:buFont typeface="+mj-lt"/>
              <a:buAutoNum type="arabicPeriod" startAt="5"/>
            </a:pPr>
            <a:r>
              <a:rPr lang="en-US" dirty="0">
                <a:ea typeface="Calibri" panose="020F0502020204030204" pitchFamily="34" charset="0"/>
              </a:rPr>
              <a:t>Now perform the XOR operation between the each DNA encoded matrices and DNA encoded matrix key generated in previous step by using the XOR operation.</a:t>
            </a:r>
          </a:p>
          <a:p>
            <a:pPr marL="514350" indent="-514350">
              <a:buFont typeface="+mj-lt"/>
              <a:buAutoNum type="arabicPeriod" startAt="5"/>
            </a:pPr>
            <a:r>
              <a:rPr lang="en-US" dirty="0">
                <a:ea typeface="Calibri" panose="020F0502020204030204" pitchFamily="34" charset="0"/>
              </a:rPr>
              <a:t>Generate three chaotic sequence such as   X = {x1, x2, x3, . . . . . ., </a:t>
            </a:r>
            <a:r>
              <a:rPr lang="en-US" dirty="0" err="1">
                <a:ea typeface="Calibri" panose="020F0502020204030204" pitchFamily="34" charset="0"/>
              </a:rPr>
              <a:t>xk</a:t>
            </a:r>
            <a:r>
              <a:rPr lang="en-US" dirty="0">
                <a:ea typeface="Calibri" panose="020F0502020204030204" pitchFamily="34" charset="0"/>
              </a:rPr>
              <a:t>};     Y = {y1, y2, y3, . . . . . . </a:t>
            </a:r>
            <a:r>
              <a:rPr lang="en-US" dirty="0" err="1">
                <a:ea typeface="Calibri" panose="020F0502020204030204" pitchFamily="34" charset="0"/>
              </a:rPr>
              <a:t>yk</a:t>
            </a:r>
            <a:r>
              <a:rPr lang="en-US" dirty="0">
                <a:ea typeface="Calibri" panose="020F0502020204030204" pitchFamily="34" charset="0"/>
              </a:rPr>
              <a:t>} and Z = {z1, z2,z3, . . . . . ., </a:t>
            </a:r>
            <a:r>
              <a:rPr lang="en-US" dirty="0" err="1">
                <a:ea typeface="Calibri" panose="020F0502020204030204" pitchFamily="34" charset="0"/>
              </a:rPr>
              <a:t>zk</a:t>
            </a:r>
            <a:r>
              <a:rPr lang="en-US" dirty="0">
                <a:ea typeface="Calibri" panose="020F0502020204030204" pitchFamily="34" charset="0"/>
              </a:rPr>
              <a:t>},by using Lorenz 3-d chaotic map </a:t>
            </a:r>
          </a:p>
        </p:txBody>
      </p:sp>
    </p:spTree>
    <p:extLst>
      <p:ext uri="{BB962C8B-B14F-4D97-AF65-F5344CB8AC3E}">
        <p14:creationId xmlns:p14="http://schemas.microsoft.com/office/powerpoint/2010/main" val="4120096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0179-5E16-4FF2-872F-B8DC924B2154}"/>
              </a:ext>
            </a:extLst>
          </p:cNvPr>
          <p:cNvSpPr>
            <a:spLocks noGrp="1"/>
          </p:cNvSpPr>
          <p:nvPr>
            <p:ph type="title"/>
          </p:nvPr>
        </p:nvSpPr>
        <p:spPr/>
        <p:txBody>
          <a:bodyPr/>
          <a:lstStyle/>
          <a:p>
            <a:r>
              <a:rPr lang="en-US" dirty="0"/>
              <a:t>Proposed Algorithm </a:t>
            </a:r>
            <a:endParaRPr lang="en-IN" dirty="0"/>
          </a:p>
        </p:txBody>
      </p:sp>
      <p:sp>
        <p:nvSpPr>
          <p:cNvPr id="3" name="Content Placeholder 2">
            <a:extLst>
              <a:ext uri="{FF2B5EF4-FFF2-40B4-BE49-F238E27FC236}">
                <a16:creationId xmlns:a16="http://schemas.microsoft.com/office/drawing/2014/main" id="{4926C617-DB38-47CE-8154-6092D5A552F5}"/>
              </a:ext>
            </a:extLst>
          </p:cNvPr>
          <p:cNvSpPr>
            <a:spLocks noGrp="1"/>
          </p:cNvSpPr>
          <p:nvPr>
            <p:ph idx="1"/>
          </p:nvPr>
        </p:nvSpPr>
        <p:spPr/>
        <p:txBody>
          <a:bodyPr/>
          <a:lstStyle/>
          <a:p>
            <a:pPr marL="514350" indent="-514350">
              <a:buFont typeface="+mj-lt"/>
              <a:buAutoNum type="arabicPeriod" startAt="8"/>
            </a:pPr>
            <a:r>
              <a:rPr lang="en-US" sz="2800" dirty="0">
                <a:ea typeface="Calibri" panose="020F0502020204030204" pitchFamily="34" charset="0"/>
              </a:rPr>
              <a:t>Now we will shuffle the values of all three R, G, B matrices. For shuffling of R, G, and B matrices we will use sequence X, Y, and Z respectively.</a:t>
            </a:r>
          </a:p>
          <a:p>
            <a:pPr marL="0" indent="0">
              <a:buNone/>
            </a:pPr>
            <a:endParaRPr lang="en-IN" dirty="0"/>
          </a:p>
        </p:txBody>
      </p:sp>
      <p:graphicFrame>
        <p:nvGraphicFramePr>
          <p:cNvPr id="5" name="Object 4">
            <a:extLst>
              <a:ext uri="{FF2B5EF4-FFF2-40B4-BE49-F238E27FC236}">
                <a16:creationId xmlns:a16="http://schemas.microsoft.com/office/drawing/2014/main" id="{6BFF53F6-F829-4A9A-89AC-D5110980A7AF}"/>
              </a:ext>
            </a:extLst>
          </p:cNvPr>
          <p:cNvGraphicFramePr>
            <a:graphicFrameLocks noChangeAspect="1"/>
          </p:cNvGraphicFramePr>
          <p:nvPr>
            <p:extLst>
              <p:ext uri="{D42A27DB-BD31-4B8C-83A1-F6EECF244321}">
                <p14:modId xmlns:p14="http://schemas.microsoft.com/office/powerpoint/2010/main" val="1720174724"/>
              </p:ext>
            </p:extLst>
          </p:nvPr>
        </p:nvGraphicFramePr>
        <p:xfrm>
          <a:off x="989814" y="2752627"/>
          <a:ext cx="10744986" cy="3949831"/>
        </p:xfrm>
        <a:graphic>
          <a:graphicData uri="http://schemas.openxmlformats.org/presentationml/2006/ole">
            <mc:AlternateContent xmlns:mc="http://schemas.openxmlformats.org/markup-compatibility/2006">
              <mc:Choice xmlns:v="urn:schemas-microsoft-com:vml" Requires="v">
                <p:oleObj spid="_x0000_s1053" name="Bitmap Image" r:id="rId3" imgW="6667560" imgH="3360600" progId="Paint.Picture">
                  <p:embed/>
                </p:oleObj>
              </mc:Choice>
              <mc:Fallback>
                <p:oleObj name="Bitmap Image" r:id="rId3" imgW="6667560" imgH="3360600" progId="Paint.Picture">
                  <p:embed/>
                  <p:pic>
                    <p:nvPicPr>
                      <p:cNvPr id="0" name=""/>
                      <p:cNvPicPr/>
                      <p:nvPr/>
                    </p:nvPicPr>
                    <p:blipFill>
                      <a:blip r:embed="rId4"/>
                      <a:stretch>
                        <a:fillRect/>
                      </a:stretch>
                    </p:blipFill>
                    <p:spPr>
                      <a:xfrm>
                        <a:off x="989814" y="2752627"/>
                        <a:ext cx="10744986" cy="3949831"/>
                      </a:xfrm>
                      <a:prstGeom prst="rect">
                        <a:avLst/>
                      </a:prstGeom>
                    </p:spPr>
                  </p:pic>
                </p:oleObj>
              </mc:Fallback>
            </mc:AlternateContent>
          </a:graphicData>
        </a:graphic>
      </p:graphicFrame>
    </p:spTree>
    <p:extLst>
      <p:ext uri="{BB962C8B-B14F-4D97-AF65-F5344CB8AC3E}">
        <p14:creationId xmlns:p14="http://schemas.microsoft.com/office/powerpoint/2010/main" val="413651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B22B-1D69-4225-8E47-1E37040FE219}"/>
              </a:ext>
            </a:extLst>
          </p:cNvPr>
          <p:cNvSpPr>
            <a:spLocks noGrp="1"/>
          </p:cNvSpPr>
          <p:nvPr>
            <p:ph type="title"/>
          </p:nvPr>
        </p:nvSpPr>
        <p:spPr/>
        <p:txBody>
          <a:bodyPr/>
          <a:lstStyle/>
          <a:p>
            <a:r>
              <a:rPr lang="en-US" dirty="0"/>
              <a:t>Proposed Algorithm </a:t>
            </a:r>
            <a:endParaRPr lang="en-IN" dirty="0"/>
          </a:p>
        </p:txBody>
      </p:sp>
      <p:sp>
        <p:nvSpPr>
          <p:cNvPr id="3" name="Content Placeholder 2">
            <a:extLst>
              <a:ext uri="{FF2B5EF4-FFF2-40B4-BE49-F238E27FC236}">
                <a16:creationId xmlns:a16="http://schemas.microsoft.com/office/drawing/2014/main" id="{0D487057-EFCA-497E-8353-10391D524053}"/>
              </a:ext>
            </a:extLst>
          </p:cNvPr>
          <p:cNvSpPr>
            <a:spLocks noGrp="1"/>
          </p:cNvSpPr>
          <p:nvPr>
            <p:ph idx="1"/>
          </p:nvPr>
        </p:nvSpPr>
        <p:spPr/>
        <p:txBody>
          <a:bodyPr/>
          <a:lstStyle/>
          <a:p>
            <a:pPr marL="514350" indent="-514350">
              <a:buFont typeface="+mj-lt"/>
              <a:buAutoNum type="arabicPeriod" startAt="9"/>
            </a:pPr>
            <a:r>
              <a:rPr lang="en-US" dirty="0">
                <a:ea typeface="Calibri" panose="020F0502020204030204" pitchFamily="34" charset="0"/>
              </a:rPr>
              <a:t>Now convert all three DNA encode scrambled matrices it back into binary matrices and combine them for retrieve the encrypted image</a:t>
            </a:r>
          </a:p>
          <a:p>
            <a:pPr marL="514350" indent="-514350">
              <a:buFont typeface="+mj-lt"/>
              <a:buAutoNum type="arabicPeriod" startAt="9"/>
            </a:pPr>
            <a:r>
              <a:rPr lang="en-US" dirty="0"/>
              <a:t>Now for decryption of the image, the process is the inverse of the encryption process. The receiver will get the secret key from the sender which we have generated in step 1.</a:t>
            </a:r>
            <a:endParaRPr lang="en-IN" dirty="0"/>
          </a:p>
        </p:txBody>
      </p:sp>
    </p:spTree>
    <p:extLst>
      <p:ext uri="{BB962C8B-B14F-4D97-AF65-F5344CB8AC3E}">
        <p14:creationId xmlns:p14="http://schemas.microsoft.com/office/powerpoint/2010/main" val="2423763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Flow chart</a:t>
            </a:r>
            <a:endParaRPr lang="en-US" dirty="0"/>
          </a:p>
        </p:txBody>
      </p:sp>
      <p:pic>
        <p:nvPicPr>
          <p:cNvPr id="205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1999" y="1570039"/>
            <a:ext cx="10880103" cy="441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36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 of algorithm </a:t>
            </a:r>
          </a:p>
        </p:txBody>
      </p:sp>
      <p:sp>
        <p:nvSpPr>
          <p:cNvPr id="3" name="Content Placeholder 2"/>
          <p:cNvSpPr>
            <a:spLocks noGrp="1"/>
          </p:cNvSpPr>
          <p:nvPr>
            <p:ph idx="1"/>
          </p:nvPr>
        </p:nvSpPr>
        <p:spPr/>
        <p:txBody>
          <a:bodyPr>
            <a:normAutofit/>
          </a:bodyPr>
          <a:lstStyle/>
          <a:p>
            <a:r>
              <a:rPr lang="en-US" dirty="0">
                <a:ea typeface="Calibri" panose="020F0502020204030204" pitchFamily="34" charset="0"/>
              </a:rPr>
              <a:t> </a:t>
            </a:r>
            <a:endParaRPr lang="en-IN" dirty="0"/>
          </a:p>
        </p:txBody>
      </p:sp>
      <p:pic>
        <p:nvPicPr>
          <p:cNvPr id="5" name="Content Placeholder 5">
            <a:extLst>
              <a:ext uri="{FF2B5EF4-FFF2-40B4-BE49-F238E27FC236}">
                <a16:creationId xmlns:a16="http://schemas.microsoft.com/office/drawing/2014/main" id="{A92DFC41-F018-44A6-916A-C50B75EDD406}"/>
              </a:ext>
            </a:extLst>
          </p:cNvPr>
          <p:cNvPicPr>
            <a:picLocks noChangeAspect="1"/>
          </p:cNvPicPr>
          <p:nvPr/>
        </p:nvPicPr>
        <p:blipFill>
          <a:blip r:embed="rId2"/>
          <a:stretch>
            <a:fillRect/>
          </a:stretch>
        </p:blipFill>
        <p:spPr>
          <a:xfrm>
            <a:off x="3870960" y="1326091"/>
            <a:ext cx="3966729" cy="4998510"/>
          </a:xfrm>
          <a:prstGeom prst="rect">
            <a:avLst/>
          </a:prstGeom>
        </p:spPr>
      </p:pic>
    </p:spTree>
    <p:extLst>
      <p:ext uri="{BB962C8B-B14F-4D97-AF65-F5344CB8AC3E}">
        <p14:creationId xmlns:p14="http://schemas.microsoft.com/office/powerpoint/2010/main" val="350280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33EF-B268-451A-9A11-5D2CEB9A910D}"/>
              </a:ext>
            </a:extLst>
          </p:cNvPr>
          <p:cNvSpPr>
            <a:spLocks noGrp="1"/>
          </p:cNvSpPr>
          <p:nvPr>
            <p:ph type="title"/>
          </p:nvPr>
        </p:nvSpPr>
        <p:spPr/>
        <p:txBody>
          <a:bodyPr/>
          <a:lstStyle/>
          <a:p>
            <a:r>
              <a:rPr lang="en-US" sz="4400" b="1" dirty="0">
                <a:effectLst/>
                <a:latin typeface="Calibri" panose="020F0502020204030204" pitchFamily="34" charset="0"/>
                <a:ea typeface="SimSun" panose="02010600030101010101" pitchFamily="2" charset="-122"/>
                <a:cs typeface="Times New Roman" panose="02020603050405020304" pitchFamily="18" charset="0"/>
              </a:rPr>
              <a:t>Algorithm Performance</a:t>
            </a:r>
            <a:endParaRPr lang="en-IN" dirty="0"/>
          </a:p>
        </p:txBody>
      </p:sp>
      <p:sp>
        <p:nvSpPr>
          <p:cNvPr id="3" name="Content Placeholder 2">
            <a:extLst>
              <a:ext uri="{FF2B5EF4-FFF2-40B4-BE49-F238E27FC236}">
                <a16:creationId xmlns:a16="http://schemas.microsoft.com/office/drawing/2014/main" id="{764EB1B9-0273-4B54-8075-FCDD4CE3D9C5}"/>
              </a:ext>
            </a:extLst>
          </p:cNvPr>
          <p:cNvSpPr>
            <a:spLocks noGrp="1"/>
          </p:cNvSpPr>
          <p:nvPr>
            <p:ph idx="1"/>
          </p:nvPr>
        </p:nvSpPr>
        <p:spPr/>
        <p:txBody>
          <a:bodyPr/>
          <a:lstStyle/>
          <a:p>
            <a:r>
              <a:rPr lang="en-US" b="1" dirty="0">
                <a:effectLst/>
                <a:latin typeface="Calibri" panose="020F0502020204030204" pitchFamily="34" charset="0"/>
                <a:ea typeface="SimSun" panose="02010600030101010101" pitchFamily="2" charset="-122"/>
                <a:cs typeface="Times New Roman" panose="02020603050405020304" pitchFamily="18" charset="0"/>
              </a:rPr>
              <a:t>Histogram Analysis</a:t>
            </a:r>
            <a:endParaRPr lang="en-IN" dirty="0">
              <a:effectLst/>
              <a:latin typeface="Times New Roman" panose="02020603050405020304" pitchFamily="18" charset="0"/>
              <a:ea typeface="Times New Roman" panose="02020603050405020304" pitchFamily="18" charset="0"/>
            </a:endParaRPr>
          </a:p>
          <a:p>
            <a:r>
              <a:rPr lang="en-US" dirty="0">
                <a:effectLst/>
                <a:latin typeface="Calibri" panose="020F0502020204030204" pitchFamily="34" charset="0"/>
                <a:ea typeface="SimSun" panose="02010600030101010101" pitchFamily="2" charset="-122"/>
                <a:cs typeface="Times New Roman" panose="02020603050405020304" pitchFamily="18" charset="0"/>
              </a:rPr>
              <a:t>In this statistical analysis of the original and encrypted images, we construct the histogram of each color of the above displayed images (both original and encrypted). This show that histogram of encrypted and decrypted images are quite different which makes it more difficult to decrypt</a:t>
            </a:r>
            <a:r>
              <a:rPr lang="en-US" sz="1800" dirty="0">
                <a:effectLst/>
                <a:latin typeface="Calibri" panose="020F0502020204030204" pitchFamily="34" charset="0"/>
                <a:ea typeface="SimSun" panose="02010600030101010101" pitchFamily="2" charset="-122"/>
                <a:cs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690555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D9F52B6-839D-4EA2-8DAD-8BA04AB612D1}"/>
              </a:ext>
            </a:extLst>
          </p:cNvPr>
          <p:cNvPicPr>
            <a:picLocks noGrp="1" noChangeAspect="1"/>
          </p:cNvPicPr>
          <p:nvPr>
            <p:ph idx="1"/>
          </p:nvPr>
        </p:nvPicPr>
        <p:blipFill>
          <a:blip r:embed="rId2"/>
          <a:stretch>
            <a:fillRect/>
          </a:stretch>
        </p:blipFill>
        <p:spPr>
          <a:xfrm>
            <a:off x="650449" y="386499"/>
            <a:ext cx="11095349" cy="6212265"/>
          </a:xfrm>
          <a:prstGeom prst="rect">
            <a:avLst/>
          </a:prstGeom>
        </p:spPr>
      </p:pic>
    </p:spTree>
    <p:extLst>
      <p:ext uri="{BB962C8B-B14F-4D97-AF65-F5344CB8AC3E}">
        <p14:creationId xmlns:p14="http://schemas.microsoft.com/office/powerpoint/2010/main" val="1470659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6255" y="3751264"/>
            <a:ext cx="10972800" cy="1143000"/>
          </a:xfrm>
        </p:spPr>
        <p:txBody>
          <a:bodyPr>
            <a:noAutofit/>
          </a:bodyPr>
          <a:lstStyle/>
          <a:p>
            <a:br>
              <a:rPr lang="en-US" sz="2000" b="1" dirty="0">
                <a:solidFill>
                  <a:schemeClr val="dk1"/>
                </a:solidFill>
                <a:latin typeface="Times New Roman" panose="02020603050405020304" charset="0"/>
                <a:ea typeface="Arial" panose="020B0604020202020204"/>
                <a:cs typeface="Times New Roman" panose="02020603050405020304" charset="0"/>
                <a:sym typeface="Arial" panose="020B0604020202020204"/>
              </a:rPr>
            </a:br>
            <a:r>
              <a:rPr lang="en-US" sz="2000" b="1" dirty="0">
                <a:solidFill>
                  <a:schemeClr val="dk1"/>
                </a:solidFill>
                <a:latin typeface="Times New Roman" panose="02020603050405020304" charset="0"/>
                <a:ea typeface="Arial" panose="020B0604020202020204"/>
                <a:cs typeface="Times New Roman" panose="02020603050405020304" charset="0"/>
                <a:sym typeface="Arial" panose="020B0604020202020204"/>
              </a:rPr>
              <a:t>Major Project 2</a:t>
            </a:r>
            <a:br>
              <a:rPr lang="en-US" sz="2000" b="1" i="0" u="none" strike="noStrike" cap="none" dirty="0">
                <a:solidFill>
                  <a:schemeClr val="dk1"/>
                </a:solidFill>
                <a:latin typeface="Times New Roman" panose="02020603050405020304" charset="0"/>
                <a:ea typeface="Arial" panose="020B0604020202020204"/>
                <a:cs typeface="Times New Roman" panose="02020603050405020304" charset="0"/>
                <a:sym typeface="Arial" panose="020B0604020202020204"/>
              </a:rPr>
            </a:br>
            <a:br>
              <a:rPr sz="2000" b="1" i="0" u="none" strike="noStrike" cap="none" dirty="0">
                <a:solidFill>
                  <a:schemeClr val="dk1"/>
                </a:solidFill>
                <a:latin typeface="Times New Roman" panose="02020603050405020304" charset="0"/>
                <a:ea typeface="Calibri" panose="020F0502020204030204"/>
                <a:cs typeface="Times New Roman" panose="02020603050405020304" charset="0"/>
                <a:sym typeface="Calibri" panose="020F0502020204030204"/>
              </a:rPr>
            </a:br>
            <a:r>
              <a:rPr lang="en-US" sz="2000" b="1" dirty="0">
                <a:solidFill>
                  <a:schemeClr val="dk1"/>
                </a:solidFill>
                <a:latin typeface="+mn-lt"/>
                <a:ea typeface="Arial" panose="020B0604020202020204"/>
                <a:cs typeface="Times New Roman" panose="02020603050405020304" charset="0"/>
                <a:sym typeface="Arial" panose="020B0604020202020204"/>
              </a:rPr>
              <a:t>Title: </a:t>
            </a:r>
            <a:r>
              <a:rPr lang="en-US" sz="2000" dirty="0"/>
              <a:t>IMAGE ENCRYPTION USING DNA ENCODING</a:t>
            </a:r>
            <a:br>
              <a:rPr lang="en-US" sz="2000" b="1" i="0" u="none" strike="noStrike" cap="none" dirty="0">
                <a:solidFill>
                  <a:schemeClr val="dk1"/>
                </a:solidFill>
                <a:latin typeface="+mn-lt"/>
                <a:ea typeface="Arial" panose="020B0604020202020204"/>
                <a:cs typeface="Times New Roman" panose="02020603050405020304" charset="0"/>
                <a:sym typeface="Arial" panose="020B0604020202020204"/>
              </a:rPr>
            </a:br>
            <a:br>
              <a:rPr sz="2000" b="1" dirty="0">
                <a:solidFill>
                  <a:schemeClr val="dk1"/>
                </a:solidFill>
                <a:latin typeface="+mn-lt"/>
                <a:ea typeface="Calibri" panose="020F0502020204030204"/>
                <a:cs typeface="Times New Roman" panose="02020603050405020304" charset="0"/>
                <a:sym typeface="Calibri" panose="020F0502020204030204"/>
              </a:rPr>
            </a:br>
            <a:br>
              <a:rPr lang="en-US" sz="2000" b="1" dirty="0">
                <a:solidFill>
                  <a:schemeClr val="dk1"/>
                </a:solidFill>
                <a:latin typeface="+mn-lt"/>
                <a:ea typeface="Calibri" panose="020F0502020204030204"/>
                <a:cs typeface="Times New Roman" panose="02020603050405020304" charset="0"/>
                <a:sym typeface="Calibri" panose="020F0502020204030204"/>
              </a:rPr>
            </a:br>
            <a:r>
              <a:rPr lang="en-US" sz="2000" b="1" dirty="0">
                <a:solidFill>
                  <a:schemeClr val="dk1"/>
                </a:solidFill>
                <a:latin typeface="+mn-lt"/>
                <a:ea typeface="Arial" panose="020B0604020202020204"/>
                <a:cs typeface="Times New Roman" panose="02020603050405020304" charset="0"/>
                <a:sym typeface="Arial" panose="020B0604020202020204"/>
              </a:rPr>
              <a:t>Submitted By:</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err="1">
                <a:solidFill>
                  <a:schemeClr val="dk1"/>
                </a:solidFill>
                <a:ea typeface="Arial" panose="020B0604020202020204"/>
                <a:cs typeface="Times New Roman" panose="02020603050405020304" charset="0"/>
                <a:sym typeface="Arial" panose="020B0604020202020204"/>
              </a:rPr>
              <a:t>Kathir</a:t>
            </a:r>
            <a:r>
              <a:rPr lang="en-US" sz="2000" b="1" dirty="0">
                <a:solidFill>
                  <a:schemeClr val="dk1"/>
                </a:solidFill>
                <a:ea typeface="Arial" panose="020B0604020202020204"/>
                <a:cs typeface="Times New Roman" panose="02020603050405020304" charset="0"/>
                <a:sym typeface="Arial" panose="020B0604020202020204"/>
              </a:rPr>
              <a:t> Sudan( R134218080)</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Ankur </a:t>
            </a:r>
            <a:r>
              <a:rPr lang="en-US" sz="2000" b="1" dirty="0" err="1">
                <a:solidFill>
                  <a:schemeClr val="dk1"/>
                </a:solidFill>
                <a:latin typeface="+mn-lt"/>
                <a:ea typeface="Arial" panose="020B0604020202020204"/>
                <a:cs typeface="Times New Roman" panose="02020603050405020304" charset="0"/>
                <a:sym typeface="Arial" panose="020B0604020202020204"/>
              </a:rPr>
              <a:t>Vijayvargiya</a:t>
            </a:r>
            <a:r>
              <a:rPr lang="en-US" sz="2000" b="1" dirty="0">
                <a:solidFill>
                  <a:schemeClr val="dk1"/>
                </a:solidFill>
                <a:latin typeface="+mn-lt"/>
                <a:ea typeface="Arial" panose="020B0604020202020204"/>
                <a:cs typeface="Times New Roman" panose="02020603050405020304" charset="0"/>
                <a:sym typeface="Arial" panose="020B0604020202020204"/>
              </a:rPr>
              <a:t>(R134218023)</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 Anish Bansal(R134218020)</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Abhay </a:t>
            </a:r>
            <a:r>
              <a:rPr lang="en-US" sz="2000" b="1" dirty="0" err="1">
                <a:solidFill>
                  <a:schemeClr val="dk1"/>
                </a:solidFill>
                <a:latin typeface="+mn-lt"/>
                <a:ea typeface="Arial" panose="020B0604020202020204"/>
                <a:cs typeface="Times New Roman" panose="02020603050405020304" charset="0"/>
                <a:sym typeface="Arial" panose="020B0604020202020204"/>
              </a:rPr>
              <a:t>Jhouta</a:t>
            </a:r>
            <a:r>
              <a:rPr lang="en-US" sz="2000" b="1" dirty="0">
                <a:solidFill>
                  <a:schemeClr val="dk1"/>
                </a:solidFill>
                <a:latin typeface="+mn-lt"/>
                <a:ea typeface="Arial" panose="020B0604020202020204"/>
                <a:cs typeface="Times New Roman" panose="02020603050405020304" charset="0"/>
                <a:sym typeface="Arial" panose="020B0604020202020204"/>
              </a:rPr>
              <a:t>(R134218002)</a:t>
            </a:r>
            <a:br>
              <a:rPr lang="en-US" sz="2000" b="1" dirty="0">
                <a:solidFill>
                  <a:schemeClr val="dk1"/>
                </a:solidFill>
                <a:latin typeface="+mn-lt"/>
                <a:ea typeface="Arial" panose="020B0604020202020204"/>
                <a:cs typeface="Times New Roman" panose="02020603050405020304" charset="0"/>
                <a:sym typeface="Arial" panose="020B0604020202020204"/>
              </a:rPr>
            </a:br>
            <a:br>
              <a:rPr sz="2000" b="1" dirty="0">
                <a:solidFill>
                  <a:schemeClr val="dk1"/>
                </a:solidFill>
                <a:latin typeface="+mn-lt"/>
                <a:ea typeface="Arial" panose="020B0604020202020204"/>
                <a:cs typeface="Times New Roman" panose="02020603050405020304" charset="0"/>
                <a:sym typeface="Arial" panose="020B0604020202020204"/>
              </a:rPr>
            </a:br>
            <a:br>
              <a:rPr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Under the guidance of:</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Dr. Manoj Kumar</a:t>
            </a:r>
            <a:br>
              <a:rPr lang="en-US" sz="2000" b="1" dirty="0">
                <a:solidFill>
                  <a:schemeClr val="dk1"/>
                </a:solidFill>
                <a:latin typeface="+mn-lt"/>
                <a:ea typeface="Arial" panose="020B0604020202020204"/>
                <a:cs typeface="Times New Roman" panose="02020603050405020304" charset="0"/>
                <a:sym typeface="Arial" panose="020B0604020202020204"/>
              </a:rPr>
            </a:b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latin typeface="+mn-lt"/>
              </a:rPr>
              <a:t> </a:t>
            </a:r>
            <a:br>
              <a:rPr lang="en-US" sz="2000" b="1" dirty="0">
                <a:latin typeface="+mn-lt"/>
              </a:rPr>
            </a:b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School of Computer Science and Engineering</a:t>
            </a:r>
            <a:r>
              <a:rPr lang="en-US" sz="2000" dirty="0">
                <a:solidFill>
                  <a:schemeClr val="dk1"/>
                </a:solidFill>
                <a:latin typeface="+mn-lt"/>
                <a:ea typeface="Arial" panose="020B0604020202020204"/>
                <a:cs typeface="Arial" panose="020B0604020202020204"/>
                <a:sym typeface="Arial" panose="020B0604020202020204"/>
              </a:rPr>
              <a:t> </a:t>
            </a:r>
            <a:br>
              <a:rPr lang="en-US" sz="2000" dirty="0">
                <a:solidFill>
                  <a:schemeClr val="dk1"/>
                </a:solidFill>
                <a:latin typeface="Arial" panose="020B0604020202020204"/>
                <a:ea typeface="Arial" panose="020B0604020202020204"/>
                <a:cs typeface="Arial" panose="020B0604020202020204"/>
                <a:sym typeface="Arial" panose="020B0604020202020204"/>
              </a:rPr>
            </a:br>
            <a:br>
              <a:rPr sz="2000" dirty="0">
                <a:solidFill>
                  <a:schemeClr val="dk1"/>
                </a:solidFill>
                <a:latin typeface="Arial" panose="020B0604020202020204"/>
                <a:ea typeface="Arial" panose="020B0604020202020204"/>
                <a:cs typeface="Arial" panose="020B0604020202020204"/>
                <a:sym typeface="Arial" panose="020B0604020202020204"/>
              </a:rPr>
            </a:br>
            <a:br>
              <a:rPr sz="2000" dirty="0">
                <a:solidFill>
                  <a:schemeClr val="dk1"/>
                </a:solidFill>
                <a:latin typeface="Arial" panose="020B0604020202020204"/>
                <a:ea typeface="Arial" panose="020B0604020202020204"/>
                <a:cs typeface="Arial" panose="020B0604020202020204"/>
                <a:sym typeface="Arial" panose="020B0604020202020204"/>
              </a:rPr>
            </a:br>
            <a:br>
              <a:rPr sz="2000" dirty="0">
                <a:solidFill>
                  <a:schemeClr val="dk1"/>
                </a:solidFill>
                <a:latin typeface="Calibri" panose="020F0502020204030204"/>
                <a:ea typeface="Calibri" panose="020F0502020204030204"/>
                <a:cs typeface="Calibri" panose="020F0502020204030204"/>
                <a:sym typeface="Calibri" panose="020F0502020204030204"/>
              </a:rPr>
            </a:br>
            <a:endParaRPr lang="en-US" sz="200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9" name="Google Shape;49;p8"/>
          <p:cNvPicPr preferRelativeResize="0">
            <a:picLocks noGrp="1" noChangeAspect="1"/>
          </p:cNvPicPr>
          <p:nvPr>
            <p:ph idx="1"/>
          </p:nvPr>
        </p:nvPicPr>
        <p:blipFill rotWithShape="1">
          <a:blip r:embed="rId3"/>
          <a:srcRect/>
          <a:stretch>
            <a:fillRect/>
          </a:stretch>
        </p:blipFill>
        <p:spPr>
          <a:xfrm>
            <a:off x="5158740" y="431165"/>
            <a:ext cx="1874520" cy="5441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E85A71A5-2A0E-4BFE-B331-96183B515A5E}"/>
              </a:ext>
            </a:extLst>
          </p:cNvPr>
          <p:cNvPicPr>
            <a:picLocks noGrp="1" noChangeAspect="1"/>
          </p:cNvPicPr>
          <p:nvPr>
            <p:ph idx="1"/>
          </p:nvPr>
        </p:nvPicPr>
        <p:blipFill>
          <a:blip r:embed="rId2"/>
          <a:stretch>
            <a:fillRect/>
          </a:stretch>
        </p:blipFill>
        <p:spPr>
          <a:xfrm>
            <a:off x="1508289" y="461914"/>
            <a:ext cx="9030877" cy="5816650"/>
          </a:xfrm>
        </p:spPr>
      </p:pic>
    </p:spTree>
    <p:extLst>
      <p:ext uri="{BB962C8B-B14F-4D97-AF65-F5344CB8AC3E}">
        <p14:creationId xmlns:p14="http://schemas.microsoft.com/office/powerpoint/2010/main" val="2411591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FC1A5C-2A6B-4345-8E32-41056FA85175}"/>
              </a:ext>
            </a:extLst>
          </p:cNvPr>
          <p:cNvPicPr>
            <a:picLocks noGrp="1" noChangeAspect="1"/>
          </p:cNvPicPr>
          <p:nvPr>
            <p:ph idx="1"/>
          </p:nvPr>
        </p:nvPicPr>
        <p:blipFill>
          <a:blip r:embed="rId2"/>
          <a:stretch>
            <a:fillRect/>
          </a:stretch>
        </p:blipFill>
        <p:spPr>
          <a:xfrm>
            <a:off x="235670" y="405353"/>
            <a:ext cx="11019934" cy="5986020"/>
          </a:xfrm>
          <a:prstGeom prst="rect">
            <a:avLst/>
          </a:prstGeom>
        </p:spPr>
      </p:pic>
    </p:spTree>
    <p:extLst>
      <p:ext uri="{BB962C8B-B14F-4D97-AF65-F5344CB8AC3E}">
        <p14:creationId xmlns:p14="http://schemas.microsoft.com/office/powerpoint/2010/main" val="3382200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654D526-7C68-4E81-8EAC-E40F35900E21}"/>
              </a:ext>
            </a:extLst>
          </p:cNvPr>
          <p:cNvPicPr>
            <a:picLocks noGrp="1" noChangeAspect="1"/>
          </p:cNvPicPr>
          <p:nvPr>
            <p:ph idx="1"/>
          </p:nvPr>
        </p:nvPicPr>
        <p:blipFill>
          <a:blip r:embed="rId2"/>
          <a:stretch>
            <a:fillRect/>
          </a:stretch>
        </p:blipFill>
        <p:spPr>
          <a:xfrm>
            <a:off x="1517715" y="311086"/>
            <a:ext cx="9285403" cy="5967478"/>
          </a:xfrm>
        </p:spPr>
      </p:pic>
    </p:spTree>
    <p:extLst>
      <p:ext uri="{BB962C8B-B14F-4D97-AF65-F5344CB8AC3E}">
        <p14:creationId xmlns:p14="http://schemas.microsoft.com/office/powerpoint/2010/main" val="301600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Algorithm </a:t>
            </a:r>
          </a:p>
        </p:txBody>
      </p:sp>
      <p:sp>
        <p:nvSpPr>
          <p:cNvPr id="3" name="Content Placeholder 2"/>
          <p:cNvSpPr>
            <a:spLocks noGrp="1"/>
          </p:cNvSpPr>
          <p:nvPr>
            <p:ph idx="1"/>
          </p:nvPr>
        </p:nvSpPr>
        <p:spPr/>
        <p:txBody>
          <a:bodyPr/>
          <a:lstStyle/>
          <a:p>
            <a:r>
              <a:rPr lang="en-US" sz="1800" b="1" dirty="0">
                <a:ea typeface="SimSun" panose="02010600030101010101" pitchFamily="2" charset="-122"/>
                <a:cs typeface="Times New Roman" panose="02020603050405020304" pitchFamily="18" charset="0"/>
              </a:rPr>
              <a:t>Correlation Coefficient</a:t>
            </a:r>
            <a:endParaRPr lang="en-IN" sz="1800" b="1" dirty="0">
              <a:ea typeface="SimSun" panose="02010600030101010101" pitchFamily="2" charset="-122"/>
              <a:cs typeface="Times New Roman" panose="02020603050405020304" pitchFamily="18" charset="0"/>
            </a:endParaRPr>
          </a:p>
          <a:p>
            <a:pPr lvl="1"/>
            <a:r>
              <a:rPr lang="en-US" sz="1800" dirty="0">
                <a:ea typeface="SimSun" panose="02010600030101010101" pitchFamily="2" charset="-122"/>
              </a:rPr>
              <a:t>Correlation Coefficient is one of the ways that is used to find the degree of linear correlation between two random values. </a:t>
            </a:r>
          </a:p>
          <a:p>
            <a:pPr lvl="1"/>
            <a:r>
              <a:rPr lang="en-US" sz="1800" dirty="0">
                <a:ea typeface="SimSun" panose="02010600030101010101" pitchFamily="2" charset="-122"/>
              </a:rPr>
              <a:t>For finding correlation coefficient, we will take pairs of adjacent pixels in all the three directions (horizontal, vertical and diagonal) for both encrypted and original image. Then we calculate the correlation coefficient using formulas given below:</a:t>
            </a:r>
          </a:p>
          <a:p>
            <a:pPr marL="457200" lvl="1" indent="0">
              <a:buNone/>
            </a:pPr>
            <a:r>
              <a:rPr lang="en-US" sz="1800" dirty="0">
                <a:ea typeface="SimSun" panose="02010600030101010101" pitchFamily="2" charset="-122"/>
                <a:cs typeface="Times New Roman" panose="02020603050405020304" pitchFamily="18" charset="0"/>
              </a:rPr>
              <a:t>	</a:t>
            </a:r>
            <a:endParaRPr lang="en-IN" dirty="0">
              <a:ea typeface="Calibri" panose="020F0502020204030204" pitchFamily="34" charset="0"/>
              <a:cs typeface="Times New Roman" panose="02020603050405020304" pitchFamily="18" charset="0"/>
            </a:endParaRPr>
          </a:p>
          <a:p>
            <a:pPr marL="0" indent="0">
              <a:buNone/>
            </a:pPr>
            <a:r>
              <a:rPr lang="en-US" dirty="0"/>
              <a:t>         </a:t>
            </a:r>
          </a:p>
        </p:txBody>
      </p:sp>
      <p:pic>
        <p:nvPicPr>
          <p:cNvPr id="4" name="Picture 3">
            <a:extLst>
              <a:ext uri="{FF2B5EF4-FFF2-40B4-BE49-F238E27FC236}">
                <a16:creationId xmlns:a16="http://schemas.microsoft.com/office/drawing/2014/main" id="{9FDCE5AB-6FB4-4698-B0CE-BE6681145327}"/>
              </a:ext>
            </a:extLst>
          </p:cNvPr>
          <p:cNvPicPr/>
          <p:nvPr/>
        </p:nvPicPr>
        <p:blipFill>
          <a:blip r:embed="rId2">
            <a:clrChange>
              <a:clrFrom>
                <a:srgbClr val="FFFFFF"/>
              </a:clrFrom>
              <a:clrTo>
                <a:srgbClr val="FFFFFF">
                  <a:alpha val="0"/>
                </a:srgbClr>
              </a:clrTo>
            </a:clrChange>
          </a:blip>
          <a:stretch>
            <a:fillRect/>
          </a:stretch>
        </p:blipFill>
        <p:spPr>
          <a:xfrm>
            <a:off x="1779693" y="3661410"/>
            <a:ext cx="1402080" cy="464820"/>
          </a:xfrm>
          <a:prstGeom prst="rect">
            <a:avLst/>
          </a:prstGeom>
          <a:noFill/>
          <a:ln>
            <a:noFill/>
          </a:ln>
        </p:spPr>
      </p:pic>
      <p:pic>
        <p:nvPicPr>
          <p:cNvPr id="5" name="Picture 4">
            <a:extLst>
              <a:ext uri="{FF2B5EF4-FFF2-40B4-BE49-F238E27FC236}">
                <a16:creationId xmlns:a16="http://schemas.microsoft.com/office/drawing/2014/main" id="{B5A39DBE-0D9E-477F-962F-ADB6413AE1AF}"/>
              </a:ext>
            </a:extLst>
          </p:cNvPr>
          <p:cNvPicPr/>
          <p:nvPr/>
        </p:nvPicPr>
        <p:blipFill>
          <a:blip r:embed="rId3">
            <a:clrChange>
              <a:clrFrom>
                <a:srgbClr val="FFFFFF"/>
              </a:clrFrom>
              <a:clrTo>
                <a:srgbClr val="FFFFFF">
                  <a:alpha val="0"/>
                </a:srgbClr>
              </a:clrTo>
            </a:clrChange>
          </a:blip>
          <a:stretch>
            <a:fillRect/>
          </a:stretch>
        </p:blipFill>
        <p:spPr>
          <a:xfrm>
            <a:off x="1751753" y="4293023"/>
            <a:ext cx="2636520" cy="541020"/>
          </a:xfrm>
          <a:prstGeom prst="rect">
            <a:avLst/>
          </a:prstGeom>
          <a:noFill/>
          <a:ln>
            <a:noFill/>
          </a:ln>
        </p:spPr>
      </p:pic>
      <p:pic>
        <p:nvPicPr>
          <p:cNvPr id="6" name="Picture 5">
            <a:extLst>
              <a:ext uri="{FF2B5EF4-FFF2-40B4-BE49-F238E27FC236}">
                <a16:creationId xmlns:a16="http://schemas.microsoft.com/office/drawing/2014/main" id="{8B92A604-4480-4768-8A0E-EA4761F59FB8}"/>
              </a:ext>
            </a:extLst>
          </p:cNvPr>
          <p:cNvPicPr/>
          <p:nvPr/>
        </p:nvPicPr>
        <p:blipFill>
          <a:blip r:embed="rId4">
            <a:clrChange>
              <a:clrFrom>
                <a:srgbClr val="FFFFFF"/>
              </a:clrFrom>
              <a:clrTo>
                <a:srgbClr val="FFFFFF">
                  <a:alpha val="0"/>
                </a:srgbClr>
              </a:clrTo>
            </a:clrChange>
          </a:blip>
          <a:stretch>
            <a:fillRect/>
          </a:stretch>
        </p:blipFill>
        <p:spPr>
          <a:xfrm>
            <a:off x="1779693" y="4995755"/>
            <a:ext cx="1005840" cy="541020"/>
          </a:xfrm>
          <a:prstGeom prst="rect">
            <a:avLst/>
          </a:prstGeom>
          <a:noFill/>
          <a:ln>
            <a:noFill/>
          </a:ln>
        </p:spPr>
      </p:pic>
      <p:pic>
        <p:nvPicPr>
          <p:cNvPr id="7" name="Picture 6">
            <a:extLst>
              <a:ext uri="{FF2B5EF4-FFF2-40B4-BE49-F238E27FC236}">
                <a16:creationId xmlns:a16="http://schemas.microsoft.com/office/drawing/2014/main" id="{7A4B6C32-305A-456B-9FE9-5E3B0965BA0A}"/>
              </a:ext>
            </a:extLst>
          </p:cNvPr>
          <p:cNvPicPr/>
          <p:nvPr/>
        </p:nvPicPr>
        <p:blipFill>
          <a:blip r:embed="rId5">
            <a:clrChange>
              <a:clrFrom>
                <a:srgbClr val="FFFFFF"/>
              </a:clrFrom>
              <a:clrTo>
                <a:srgbClr val="FFFFFF">
                  <a:alpha val="0"/>
                </a:srgbClr>
              </a:clrTo>
            </a:clrChange>
          </a:blip>
          <a:stretch>
            <a:fillRect/>
          </a:stretch>
        </p:blipFill>
        <p:spPr>
          <a:xfrm>
            <a:off x="1751753" y="5639223"/>
            <a:ext cx="1691640" cy="541020"/>
          </a:xfrm>
          <a:prstGeom prst="rect">
            <a:avLst/>
          </a:prstGeom>
          <a:noFill/>
          <a:ln>
            <a:noFill/>
          </a:ln>
        </p:spPr>
      </p:pic>
    </p:spTree>
    <p:extLst>
      <p:ext uri="{BB962C8B-B14F-4D97-AF65-F5344CB8AC3E}">
        <p14:creationId xmlns:p14="http://schemas.microsoft.com/office/powerpoint/2010/main" val="3587782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Algorithm </a:t>
            </a:r>
          </a:p>
        </p:txBody>
      </p:sp>
      <p:sp>
        <p:nvSpPr>
          <p:cNvPr id="3" name="Content Placeholder 2"/>
          <p:cNvSpPr>
            <a:spLocks noGrp="1"/>
          </p:cNvSpPr>
          <p:nvPr>
            <p:ph idx="1"/>
          </p:nvPr>
        </p:nvSpPr>
        <p:spPr/>
        <p:txBody>
          <a:bodyPr/>
          <a:lstStyle/>
          <a:p>
            <a:r>
              <a:rPr lang="en-US" dirty="0">
                <a:ea typeface="SimSun" panose="02010600030101010101" pitchFamily="2" charset="-122"/>
              </a:rPr>
              <a:t>The value of the correlation coefficient r can vary from -1 to 1. r&gt;0 indicated positive correlation while r&lt;0 means negative correlation. Meaning for different values of r are given in the table </a:t>
            </a:r>
          </a:p>
          <a:p>
            <a:pPr marL="0" indent="0">
              <a:buNone/>
            </a:pPr>
            <a:endParaRPr lang="en-IN" dirty="0"/>
          </a:p>
          <a:p>
            <a:endParaRPr lang="en-US" dirty="0"/>
          </a:p>
        </p:txBody>
      </p:sp>
      <p:pic>
        <p:nvPicPr>
          <p:cNvPr id="4" name="table"/>
          <p:cNvPicPr>
            <a:picLocks noChangeAspect="1"/>
          </p:cNvPicPr>
          <p:nvPr/>
        </p:nvPicPr>
        <p:blipFill>
          <a:blip r:embed="rId2"/>
          <a:stretch>
            <a:fillRect/>
          </a:stretch>
        </p:blipFill>
        <p:spPr>
          <a:xfrm>
            <a:off x="1215673" y="3917150"/>
            <a:ext cx="4443586" cy="1902367"/>
          </a:xfrm>
          <a:prstGeom prst="rect">
            <a:avLst/>
          </a:prstGeom>
        </p:spPr>
      </p:pic>
    </p:spTree>
    <p:extLst>
      <p:ext uri="{BB962C8B-B14F-4D97-AF65-F5344CB8AC3E}">
        <p14:creationId xmlns:p14="http://schemas.microsoft.com/office/powerpoint/2010/main" val="3683125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Algorithm </a:t>
            </a:r>
          </a:p>
        </p:txBody>
      </p:sp>
      <p:sp>
        <p:nvSpPr>
          <p:cNvPr id="3" name="Content Placeholder 2"/>
          <p:cNvSpPr>
            <a:spLocks noGrp="1"/>
          </p:cNvSpPr>
          <p:nvPr>
            <p:ph idx="1"/>
          </p:nvPr>
        </p:nvSpPr>
        <p:spPr/>
        <p:txBody>
          <a:bodyPr/>
          <a:lstStyle/>
          <a:p>
            <a:r>
              <a:rPr lang="en-US" dirty="0">
                <a:ea typeface="SimSun" panose="02010600030101010101" pitchFamily="2" charset="-122"/>
              </a:rPr>
              <a:t>The results of correlation coefficients of both the images shown in table</a:t>
            </a:r>
          </a:p>
          <a:p>
            <a:pPr marL="0" indent="0">
              <a:buNone/>
            </a:pPr>
            <a:endParaRPr lang="en-IN" dirty="0"/>
          </a:p>
          <a:p>
            <a:endParaRPr lang="en-US" dirty="0"/>
          </a:p>
        </p:txBody>
      </p:sp>
      <p:pic>
        <p:nvPicPr>
          <p:cNvPr id="4" name="table"/>
          <p:cNvPicPr>
            <a:picLocks noChangeAspect="1"/>
          </p:cNvPicPr>
          <p:nvPr/>
        </p:nvPicPr>
        <p:blipFill>
          <a:blip r:embed="rId2"/>
          <a:stretch>
            <a:fillRect/>
          </a:stretch>
        </p:blipFill>
        <p:spPr>
          <a:xfrm>
            <a:off x="1182785" y="3338513"/>
            <a:ext cx="5779363" cy="1603375"/>
          </a:xfrm>
          <a:prstGeom prst="rect">
            <a:avLst/>
          </a:prstGeom>
        </p:spPr>
      </p:pic>
    </p:spTree>
    <p:extLst>
      <p:ext uri="{BB962C8B-B14F-4D97-AF65-F5344CB8AC3E}">
        <p14:creationId xmlns:p14="http://schemas.microsoft.com/office/powerpoint/2010/main" val="3497705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Algorithm </a:t>
            </a:r>
          </a:p>
        </p:txBody>
      </p:sp>
      <p:pic>
        <p:nvPicPr>
          <p:cNvPr id="4" name="Content Placeholder 5">
            <a:extLst>
              <a:ext uri="{FF2B5EF4-FFF2-40B4-BE49-F238E27FC236}">
                <a16:creationId xmlns:a16="http://schemas.microsoft.com/office/drawing/2014/main" id="{214D5155-C15E-48E9-BDFE-82EEDCECD635}"/>
              </a:ext>
            </a:extLst>
          </p:cNvPr>
          <p:cNvPicPr>
            <a:picLocks noGrp="1" noChangeAspect="1"/>
          </p:cNvPicPr>
          <p:nvPr>
            <p:ph idx="1"/>
          </p:nvPr>
        </p:nvPicPr>
        <p:blipFill>
          <a:blip r:embed="rId2"/>
          <a:stretch>
            <a:fillRect/>
          </a:stretch>
        </p:blipFill>
        <p:spPr>
          <a:xfrm>
            <a:off x="1687398" y="1752600"/>
            <a:ext cx="9002597" cy="4525963"/>
          </a:xfrm>
          <a:prstGeom prst="rect">
            <a:avLst/>
          </a:prstGeom>
        </p:spPr>
      </p:pic>
    </p:spTree>
    <p:extLst>
      <p:ext uri="{BB962C8B-B14F-4D97-AF65-F5344CB8AC3E}">
        <p14:creationId xmlns:p14="http://schemas.microsoft.com/office/powerpoint/2010/main" val="1366198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Algorithm </a:t>
            </a:r>
          </a:p>
        </p:txBody>
      </p:sp>
      <p:sp>
        <p:nvSpPr>
          <p:cNvPr id="3" name="Content Placeholder 2"/>
          <p:cNvSpPr>
            <a:spLocks noGrp="1"/>
          </p:cNvSpPr>
          <p:nvPr>
            <p:ph idx="1"/>
          </p:nvPr>
        </p:nvSpPr>
        <p:spPr/>
        <p:txBody>
          <a:bodyPr>
            <a:normAutofit fontScale="92500" lnSpcReduction="10000"/>
          </a:bodyPr>
          <a:lstStyle/>
          <a:p>
            <a:r>
              <a:rPr lang="en-US" sz="2200" b="1" dirty="0">
                <a:ea typeface="SimSun" panose="02010600030101010101" pitchFamily="2" charset="-122"/>
                <a:cs typeface="Times New Roman" panose="02020603050405020304" pitchFamily="18" charset="0"/>
              </a:rPr>
              <a:t>Differential Attack</a:t>
            </a:r>
          </a:p>
          <a:p>
            <a:endParaRPr lang="en-US" sz="2200" b="1" dirty="0">
              <a:ea typeface="SimSun" panose="02010600030101010101" pitchFamily="2" charset="-122"/>
              <a:cs typeface="Times New Roman" panose="02020603050405020304" pitchFamily="18" charset="0"/>
            </a:endParaRPr>
          </a:p>
          <a:p>
            <a:pPr lvl="1"/>
            <a:r>
              <a:rPr lang="en-US" sz="2200" dirty="0">
                <a:ea typeface="SimSun" panose="02010600030101010101" pitchFamily="2" charset="-122"/>
              </a:rPr>
              <a:t>Attackers often make a slight change to the original image, and use the proposed algorithm to encrypt for the original image before and after changing, through comparing two encrypted image to find out the relationship between the original image and the encrypted image. It is called differential attack.</a:t>
            </a:r>
          </a:p>
          <a:p>
            <a:pPr lvl="1"/>
            <a:r>
              <a:rPr lang="en-US" sz="2200" dirty="0">
                <a:ea typeface="SimSun" panose="02010600030101010101" pitchFamily="2" charset="-122"/>
              </a:rPr>
              <a:t>The image obtained after the encryption should be significantly different from the original image. This difference can be measured by two techniques namely NPCR and UACI.</a:t>
            </a:r>
          </a:p>
          <a:p>
            <a:pPr lvl="1"/>
            <a:r>
              <a:rPr lang="en-US" sz="2200" dirty="0">
                <a:ea typeface="SimSun" panose="02010600030101010101" pitchFamily="2" charset="-122"/>
              </a:rPr>
              <a:t>NPCR is number of pixel changing rate. Basically, it is </a:t>
            </a:r>
            <a:r>
              <a:rPr lang="en-US" sz="2200" dirty="0">
                <a:ea typeface="Calibri" panose="020F0502020204030204" pitchFamily="34" charset="0"/>
              </a:rPr>
              <a:t>the change rate of the encrypted image pixels when the image changes one pixel in the process of encryption. The larger the value of NPCR is, the stronger the resistance is of the algorithm to plaintext attacks</a:t>
            </a:r>
          </a:p>
          <a:p>
            <a:pPr lvl="1"/>
            <a:r>
              <a:rPr lang="en-US" sz="2200" dirty="0">
                <a:ea typeface="Calibri" panose="020F0502020204030204" pitchFamily="34" charset="0"/>
              </a:rPr>
              <a:t>UACI is unified averaged changed Intensity. Basically, it is the change rate of the average strength of the original image and the encrypted image. The smaller the value UACI is, the stronger the resistance is of the algorithm to differential attacks.</a:t>
            </a:r>
          </a:p>
          <a:p>
            <a:endParaRPr lang="en-IN" sz="2200" dirty="0"/>
          </a:p>
          <a:p>
            <a:pPr marL="0" indent="0">
              <a:buNone/>
            </a:pPr>
            <a:endParaRPr lang="en-US" sz="2200" dirty="0"/>
          </a:p>
        </p:txBody>
      </p:sp>
    </p:spTree>
    <p:extLst>
      <p:ext uri="{BB962C8B-B14F-4D97-AF65-F5344CB8AC3E}">
        <p14:creationId xmlns:p14="http://schemas.microsoft.com/office/powerpoint/2010/main" val="3499820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Algorithm </a:t>
            </a:r>
          </a:p>
        </p:txBody>
      </p:sp>
      <p:sp>
        <p:nvSpPr>
          <p:cNvPr id="3" name="Content Placeholder 2"/>
          <p:cNvSpPr>
            <a:spLocks noGrp="1"/>
          </p:cNvSpPr>
          <p:nvPr>
            <p:ph idx="1"/>
          </p:nvPr>
        </p:nvSpPr>
        <p:spPr/>
        <p:txBody>
          <a:bodyPr>
            <a:normAutofit lnSpcReduction="10000"/>
          </a:bodyPr>
          <a:lstStyle/>
          <a:p>
            <a:r>
              <a:rPr lang="en-US" sz="2800" dirty="0">
                <a:ea typeface="Calibri" panose="020F0502020204030204" pitchFamily="34" charset="0"/>
              </a:rPr>
              <a:t>The formulas for calculating the values of NPCR and UACI are:</a:t>
            </a:r>
          </a:p>
          <a:p>
            <a:pPr marL="0" indent="0">
              <a:buNone/>
            </a:pPr>
            <a:r>
              <a:rPr lang="en-US" sz="2800" dirty="0"/>
              <a:t>	</a:t>
            </a:r>
          </a:p>
          <a:p>
            <a:pPr marL="0" indent="0">
              <a:buNone/>
            </a:pPr>
            <a:endParaRPr lang="en-US" sz="2800" dirty="0"/>
          </a:p>
          <a:p>
            <a:pPr marL="0" indent="0">
              <a:buNone/>
            </a:pPr>
            <a:r>
              <a:rPr lang="en-US" sz="2800" dirty="0"/>
              <a:t>  </a:t>
            </a:r>
          </a:p>
          <a:p>
            <a:pPr marL="0" indent="0">
              <a:buNone/>
            </a:pPr>
            <a:endParaRPr lang="en-US" sz="2800" dirty="0"/>
          </a:p>
          <a:p>
            <a:pPr marL="0" indent="0">
              <a:buNone/>
            </a:pPr>
            <a:endParaRPr lang="en-US" sz="2800" dirty="0"/>
          </a:p>
          <a:p>
            <a:pPr marL="0" indent="0">
              <a:buNone/>
            </a:pPr>
            <a:r>
              <a:rPr lang="en-US" sz="2800" dirty="0">
                <a:ea typeface="Calibri" panose="020F0502020204030204" pitchFamily="34" charset="0"/>
              </a:rPr>
              <a:t>   Where H and W represents the height and width of the image, respectively. C and C ’denote the encrypted images before and after one pixel of the image is changed. For the pixel at position (</a:t>
            </a:r>
            <a:r>
              <a:rPr lang="en-US" sz="2800" dirty="0" err="1">
                <a:ea typeface="Calibri" panose="020F0502020204030204" pitchFamily="34" charset="0"/>
              </a:rPr>
              <a:t>i,j</a:t>
            </a:r>
            <a:r>
              <a:rPr lang="en-US" sz="2800" dirty="0">
                <a:ea typeface="Calibri" panose="020F0502020204030204" pitchFamily="34" charset="0"/>
              </a:rPr>
              <a:t> ), if C (</a:t>
            </a:r>
            <a:r>
              <a:rPr lang="en-US" sz="2800" dirty="0" err="1">
                <a:ea typeface="Calibri" panose="020F0502020204030204" pitchFamily="34" charset="0"/>
              </a:rPr>
              <a:t>i,j</a:t>
            </a:r>
            <a:r>
              <a:rPr lang="en-US" sz="2800" dirty="0">
                <a:ea typeface="Calibri" panose="020F0502020204030204" pitchFamily="34" charset="0"/>
              </a:rPr>
              <a:t> ) !=C` (</a:t>
            </a:r>
            <a:r>
              <a:rPr lang="en-US" sz="2800" dirty="0" err="1">
                <a:ea typeface="Calibri" panose="020F0502020204030204" pitchFamily="34" charset="0"/>
              </a:rPr>
              <a:t>i,j</a:t>
            </a:r>
            <a:r>
              <a:rPr lang="en-US" sz="2800" dirty="0">
                <a:ea typeface="Calibri" panose="020F0502020204030204" pitchFamily="34" charset="0"/>
              </a:rPr>
              <a:t> ), let D(</a:t>
            </a:r>
            <a:r>
              <a:rPr lang="en-US" sz="2800" dirty="0" err="1">
                <a:ea typeface="Calibri" panose="020F0502020204030204" pitchFamily="34" charset="0"/>
              </a:rPr>
              <a:t>i,j</a:t>
            </a:r>
            <a:r>
              <a:rPr lang="en-US" sz="2800" dirty="0">
                <a:ea typeface="Calibri" panose="020F0502020204030204" pitchFamily="34" charset="0"/>
              </a:rPr>
              <a:t> ) = 1; else, let D(</a:t>
            </a:r>
            <a:r>
              <a:rPr lang="en-US" sz="2800" dirty="0" err="1">
                <a:ea typeface="Calibri" panose="020F0502020204030204" pitchFamily="34" charset="0"/>
              </a:rPr>
              <a:t>i,j</a:t>
            </a:r>
            <a:r>
              <a:rPr lang="en-US" sz="2800" dirty="0">
                <a:ea typeface="Calibri" panose="020F0502020204030204" pitchFamily="34" charset="0"/>
              </a:rPr>
              <a:t> ) = 0.</a:t>
            </a:r>
            <a:endParaRPr lang="en-US" sz="2800" dirty="0"/>
          </a:p>
        </p:txBody>
      </p:sp>
      <p:pic>
        <p:nvPicPr>
          <p:cNvPr id="4" name="Picture 3">
            <a:extLst>
              <a:ext uri="{FF2B5EF4-FFF2-40B4-BE49-F238E27FC236}">
                <a16:creationId xmlns:a16="http://schemas.microsoft.com/office/drawing/2014/main" id="{124AB653-8B4B-4564-87C3-D5388EF8FA08}"/>
              </a:ext>
            </a:extLst>
          </p:cNvPr>
          <p:cNvPicPr/>
          <p:nvPr/>
        </p:nvPicPr>
        <p:blipFill>
          <a:blip r:embed="rId2">
            <a:clrChange>
              <a:clrFrom>
                <a:srgbClr val="FFFFFF"/>
              </a:clrFrom>
              <a:clrTo>
                <a:srgbClr val="FFFFFF">
                  <a:alpha val="0"/>
                </a:srgbClr>
              </a:clrTo>
            </a:clrChange>
          </a:blip>
          <a:stretch>
            <a:fillRect/>
          </a:stretch>
        </p:blipFill>
        <p:spPr>
          <a:xfrm>
            <a:off x="1322070" y="2603076"/>
            <a:ext cx="2080260" cy="449580"/>
          </a:xfrm>
          <a:prstGeom prst="rect">
            <a:avLst/>
          </a:prstGeom>
          <a:noFill/>
          <a:ln>
            <a:noFill/>
          </a:ln>
        </p:spPr>
      </p:pic>
      <p:pic>
        <p:nvPicPr>
          <p:cNvPr id="5" name="Picture 4">
            <a:extLst>
              <a:ext uri="{FF2B5EF4-FFF2-40B4-BE49-F238E27FC236}">
                <a16:creationId xmlns:a16="http://schemas.microsoft.com/office/drawing/2014/main" id="{D5694B32-CC9E-4542-9AD0-DA79ABADE9C9}"/>
              </a:ext>
            </a:extLst>
          </p:cNvPr>
          <p:cNvPicPr/>
          <p:nvPr/>
        </p:nvPicPr>
        <p:blipFill>
          <a:blip r:embed="rId3">
            <a:clrChange>
              <a:clrFrom>
                <a:srgbClr val="FFFFFF"/>
              </a:clrFrom>
              <a:clrTo>
                <a:srgbClr val="FFFFFF">
                  <a:alpha val="0"/>
                </a:srgbClr>
              </a:clrTo>
            </a:clrChange>
          </a:blip>
          <a:stretch>
            <a:fillRect/>
          </a:stretch>
        </p:blipFill>
        <p:spPr>
          <a:xfrm>
            <a:off x="1322070" y="3403600"/>
            <a:ext cx="3451860" cy="708660"/>
          </a:xfrm>
          <a:prstGeom prst="rect">
            <a:avLst/>
          </a:prstGeom>
          <a:noFill/>
          <a:ln>
            <a:noFill/>
          </a:ln>
        </p:spPr>
      </p:pic>
    </p:spTree>
    <p:extLst>
      <p:ext uri="{BB962C8B-B14F-4D97-AF65-F5344CB8AC3E}">
        <p14:creationId xmlns:p14="http://schemas.microsoft.com/office/powerpoint/2010/main" val="2634294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of Algorithm </a:t>
            </a:r>
          </a:p>
        </p:txBody>
      </p:sp>
      <p:sp>
        <p:nvSpPr>
          <p:cNvPr id="3" name="Content Placeholder 2"/>
          <p:cNvSpPr>
            <a:spLocks noGrp="1"/>
          </p:cNvSpPr>
          <p:nvPr>
            <p:ph idx="1"/>
          </p:nvPr>
        </p:nvSpPr>
        <p:spPr/>
        <p:txBody>
          <a:bodyPr/>
          <a:lstStyle/>
          <a:p>
            <a:r>
              <a:rPr lang="en-US" dirty="0">
                <a:ea typeface="SimSun" panose="02010600030101010101" pitchFamily="2" charset="-122"/>
              </a:rPr>
              <a:t>NPCR and UACI values For Algorithm are shown in the table</a:t>
            </a:r>
          </a:p>
          <a:p>
            <a:endParaRPr lang="en-IN" dirty="0"/>
          </a:p>
          <a:p>
            <a:endParaRPr lang="en-US" dirty="0"/>
          </a:p>
        </p:txBody>
      </p:sp>
      <p:pic>
        <p:nvPicPr>
          <p:cNvPr id="4" name="table"/>
          <p:cNvPicPr>
            <a:picLocks noChangeAspect="1"/>
          </p:cNvPicPr>
          <p:nvPr/>
        </p:nvPicPr>
        <p:blipFill>
          <a:blip r:embed="rId2"/>
          <a:stretch>
            <a:fillRect/>
          </a:stretch>
        </p:blipFill>
        <p:spPr>
          <a:xfrm>
            <a:off x="2987886" y="3158067"/>
            <a:ext cx="5725160" cy="736092"/>
          </a:xfrm>
          <a:prstGeom prst="rect">
            <a:avLst/>
          </a:prstGeom>
        </p:spPr>
      </p:pic>
    </p:spTree>
    <p:extLst>
      <p:ext uri="{BB962C8B-B14F-4D97-AF65-F5344CB8AC3E}">
        <p14:creationId xmlns:p14="http://schemas.microsoft.com/office/powerpoint/2010/main" val="294827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Encryption Techniques</a:t>
            </a:r>
          </a:p>
        </p:txBody>
      </p:sp>
      <p:sp>
        <p:nvSpPr>
          <p:cNvPr id="3" name="Content Placeholder 2"/>
          <p:cNvSpPr>
            <a:spLocks noGrp="1"/>
          </p:cNvSpPr>
          <p:nvPr>
            <p:ph idx="1"/>
          </p:nvPr>
        </p:nvSpPr>
        <p:spPr/>
        <p:txBody>
          <a:bodyPr>
            <a:normAutofit fontScale="92500" lnSpcReduction="10000"/>
          </a:bodyPr>
          <a:lstStyle/>
          <a:p>
            <a:r>
              <a:rPr lang="en-US" dirty="0">
                <a:cs typeface="Times New Roman" panose="02020603050405020304" pitchFamily="18" charset="0"/>
              </a:rPr>
              <a:t>There are symmetric and asymmetric techniques for data encryption.</a:t>
            </a:r>
            <a:r>
              <a:rPr lang="en-US" dirty="0">
                <a:ea typeface="Calibri" panose="020F0502020204030204" pitchFamily="34" charset="0"/>
                <a:cs typeface="Times New Roman" panose="02020603050405020304" pitchFamily="18" charset="0"/>
              </a:rPr>
              <a:t> </a:t>
            </a:r>
          </a:p>
          <a:p>
            <a:r>
              <a:rPr lang="en-US" dirty="0">
                <a:ea typeface="Calibri" panose="020F0502020204030204" pitchFamily="34" charset="0"/>
                <a:cs typeface="Times New Roman" panose="02020603050405020304" pitchFamily="18" charset="0"/>
              </a:rPr>
              <a:t>But in image encryption, asymmetric encryption techniques may become more complex due to the public-private key combination. </a:t>
            </a:r>
            <a:r>
              <a:rPr lang="en-US" dirty="0">
                <a:ea typeface="Calibri" panose="020F0502020204030204" pitchFamily="34" charset="0"/>
              </a:rPr>
              <a:t>Therefore, symmetric encryption techniques are more commonly used in image encryption. </a:t>
            </a:r>
          </a:p>
          <a:p>
            <a:r>
              <a:rPr lang="en-US" dirty="0">
                <a:ea typeface="Calibri" panose="020F0502020204030204" pitchFamily="34" charset="0"/>
              </a:rPr>
              <a:t>This method required a random sequence of key and the chaotic function is very useful for generating the random sequence.</a:t>
            </a:r>
          </a:p>
          <a:p>
            <a:r>
              <a:rPr lang="en-US" dirty="0">
                <a:cs typeface="Times New Roman" panose="02020603050405020304" pitchFamily="18" charset="0"/>
              </a:rPr>
              <a:t>These chaotic function can be combined with DNA sequence to get better encryption to image</a:t>
            </a:r>
          </a:p>
        </p:txBody>
      </p:sp>
    </p:spTree>
    <p:extLst>
      <p:ext uri="{BB962C8B-B14F-4D97-AF65-F5344CB8AC3E}">
        <p14:creationId xmlns:p14="http://schemas.microsoft.com/office/powerpoint/2010/main" val="1345402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20000"/>
          </a:bodyPr>
          <a:lstStyle/>
          <a:p>
            <a:r>
              <a:rPr lang="en-US" dirty="0">
                <a:ea typeface="Calibri" panose="020F0502020204030204" pitchFamily="34" charset="0"/>
              </a:rPr>
              <a:t> </a:t>
            </a:r>
            <a:r>
              <a:rPr lang="en-IN" dirty="0"/>
              <a:t>In this project, we have combined chaotic maps with DNA so that we can get better encryption. First, we generated a secret key by using the SHA-256 algorithm. Then, we shuffled the position of pixels by using chaotic maps. Then we encoded all pixels of the original image and the secret key into DNA sequences by converting all values into four DNA nucleotides. Next, we perform an XOR operation between DNA encoded pixels and DNA encoded secret key. Finally, we convert the resulted 2-d matrix back into binary form and get our encrypted image. Our experimental results show that our encryption is very good and very difficult to decode by any unauthorized person. </a:t>
            </a:r>
          </a:p>
          <a:p>
            <a:endParaRPr lang="en-IN" sz="2000" dirty="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68691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Of Image Encryption </a:t>
            </a:r>
          </a:p>
        </p:txBody>
      </p:sp>
      <p:sp>
        <p:nvSpPr>
          <p:cNvPr id="3" name="Content Placeholder 2"/>
          <p:cNvSpPr>
            <a:spLocks noGrp="1"/>
          </p:cNvSpPr>
          <p:nvPr>
            <p:ph idx="1"/>
          </p:nvPr>
        </p:nvSpPr>
        <p:spPr/>
        <p:txBody>
          <a:bodyPr>
            <a:normAutofit fontScale="92500"/>
          </a:bodyPr>
          <a:lstStyle/>
          <a:p>
            <a:r>
              <a:rPr lang="en-US" dirty="0"/>
              <a:t>Nowadays, the internet becomes very popular for transmitting the information. A large number of digital images are being transmitted on the internet every day.</a:t>
            </a:r>
          </a:p>
          <a:p>
            <a:r>
              <a:rPr lang="en-US" dirty="0"/>
              <a:t>Sometimes these images might contain some secret information. So these images should be protected from attackers.</a:t>
            </a:r>
          </a:p>
          <a:p>
            <a:r>
              <a:rPr lang="en-US" dirty="0"/>
              <a:t>In order to secure digital images, we need image encryption.</a:t>
            </a:r>
          </a:p>
          <a:p>
            <a:r>
              <a:rPr lang="en-US" dirty="0"/>
              <a:t>Image encryption is based on the idea of taking consecutive or random pixels of an image and by applying some logic we can convert them into a new set of pixels.</a:t>
            </a:r>
          </a:p>
        </p:txBody>
      </p:sp>
    </p:spTree>
    <p:extLst>
      <p:ext uri="{BB962C8B-B14F-4D97-AF65-F5344CB8AC3E}">
        <p14:creationId xmlns:p14="http://schemas.microsoft.com/office/powerpoint/2010/main" val="2759678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 Encoding</a:t>
            </a:r>
          </a:p>
        </p:txBody>
      </p:sp>
      <p:sp>
        <p:nvSpPr>
          <p:cNvPr id="3" name="Content Placeholder 2"/>
          <p:cNvSpPr>
            <a:spLocks noGrp="1"/>
          </p:cNvSpPr>
          <p:nvPr>
            <p:ph idx="1"/>
          </p:nvPr>
        </p:nvSpPr>
        <p:spPr/>
        <p:txBody>
          <a:bodyPr>
            <a:normAutofit fontScale="85000" lnSpcReduction="20000"/>
          </a:bodyPr>
          <a:lstStyle/>
          <a:p>
            <a:r>
              <a:rPr lang="en-US" dirty="0">
                <a:ea typeface="Calibri" panose="020F0502020204030204" pitchFamily="34" charset="0"/>
              </a:rPr>
              <a:t>DNA sequencing is the process of determining the sequence of nucleic acids or the sequence of nucleotides in DNA.</a:t>
            </a:r>
          </a:p>
          <a:p>
            <a:r>
              <a:rPr lang="en-US" dirty="0">
                <a:ea typeface="Calibri" panose="020F0502020204030204" pitchFamily="34" charset="0"/>
              </a:rPr>
              <a:t>Adenine, Guanine, Cytosine and thymine are four bases of DNA. Basically, they are building blocks of DNA. Adenine binds with Thymine and Guanine bind with Cytosine. Therefore Adenine is complement to Thymine and Guanine is complement to Cytosine.</a:t>
            </a:r>
          </a:p>
          <a:p>
            <a:r>
              <a:rPr lang="en-US" dirty="0">
                <a:ea typeface="Calibri" panose="020F0502020204030204" pitchFamily="34" charset="0"/>
              </a:rPr>
              <a:t>In binary, 0 and 1 complement each other, so 00 and 11 are complementary to each other, 01 and 10 are also complementary to each other. Here, we represent A, T, G and C with 00, 11, 01 and 10 respectively.  </a:t>
            </a:r>
          </a:p>
          <a:p>
            <a:r>
              <a:rPr lang="en-US" dirty="0">
                <a:ea typeface="Calibri" panose="020F0502020204030204" pitchFamily="34" charset="0"/>
              </a:rPr>
              <a:t>Every image in the digital world can be represented by 8-bit binary numbers. We can convert an image into string of nucleotides. For example 11100001 can be written as TCAG.</a:t>
            </a:r>
          </a:p>
          <a:p>
            <a:endParaRPr lang="en-IN" dirty="0"/>
          </a:p>
        </p:txBody>
      </p:sp>
    </p:spTree>
    <p:extLst>
      <p:ext uri="{BB962C8B-B14F-4D97-AF65-F5344CB8AC3E}">
        <p14:creationId xmlns:p14="http://schemas.microsoft.com/office/powerpoint/2010/main" val="1367620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975041"/>
          </a:xfrm>
        </p:spPr>
        <p:txBody>
          <a:bodyPr/>
          <a:lstStyle/>
          <a:p>
            <a:r>
              <a:rPr lang="en-US" dirty="0"/>
              <a:t>DNA Encoding</a:t>
            </a:r>
          </a:p>
        </p:txBody>
      </p:sp>
      <p:sp>
        <p:nvSpPr>
          <p:cNvPr id="3" name="Content Placeholder 2"/>
          <p:cNvSpPr>
            <a:spLocks noGrp="1"/>
          </p:cNvSpPr>
          <p:nvPr>
            <p:ph idx="1"/>
          </p:nvPr>
        </p:nvSpPr>
        <p:spPr>
          <a:xfrm>
            <a:off x="762000" y="1584961"/>
            <a:ext cx="10972800" cy="4693604"/>
          </a:xfrm>
        </p:spPr>
        <p:txBody>
          <a:bodyPr>
            <a:normAutofit/>
          </a:bodyPr>
          <a:lstStyle/>
          <a:p>
            <a:r>
              <a:rPr lang="en-US" dirty="0">
                <a:ea typeface="Calibri" panose="020F0502020204030204" pitchFamily="34" charset="0"/>
              </a:rPr>
              <a:t>There are 24 types of combinations of these four nucleotides. However, only eight coding combinations are applicable for the principle of complementarity.</a:t>
            </a:r>
          </a:p>
          <a:p>
            <a:endParaRPr lang="en-US" dirty="0">
              <a:ea typeface="Calibri" panose="020F0502020204030204" pitchFamily="34" charset="0"/>
            </a:endParaRPr>
          </a:p>
          <a:p>
            <a:endParaRPr lang="en-US" dirty="0">
              <a:ea typeface="Calibri" panose="020F0502020204030204" pitchFamily="34" charset="0"/>
            </a:endParaRPr>
          </a:p>
          <a:p>
            <a:endParaRPr lang="en-US" dirty="0">
              <a:ea typeface="Calibri" panose="020F0502020204030204" pitchFamily="34" charset="0"/>
            </a:endParaRPr>
          </a:p>
          <a:p>
            <a:endParaRPr lang="en-US" dirty="0">
              <a:ea typeface="Calibri" panose="020F0502020204030204" pitchFamily="34" charset="0"/>
            </a:endParaRPr>
          </a:p>
          <a:p>
            <a:r>
              <a:rPr lang="en-US" dirty="0">
                <a:ea typeface="Calibri" panose="020F0502020204030204" pitchFamily="34" charset="0"/>
              </a:rPr>
              <a:t>We can use any rule for image encryption from above table.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3429000"/>
            <a:ext cx="53530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070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 Operations</a:t>
            </a:r>
          </a:p>
        </p:txBody>
      </p:sp>
      <p:sp>
        <p:nvSpPr>
          <p:cNvPr id="3" name="Content Placeholder 2"/>
          <p:cNvSpPr>
            <a:spLocks noGrp="1"/>
          </p:cNvSpPr>
          <p:nvPr>
            <p:ph idx="1"/>
          </p:nvPr>
        </p:nvSpPr>
        <p:spPr/>
        <p:txBody>
          <a:bodyPr>
            <a:normAutofit/>
          </a:bodyPr>
          <a:lstStyle/>
          <a:p>
            <a:r>
              <a:rPr lang="en-US" dirty="0">
                <a:ea typeface="Calibri" panose="020F0502020204030204" pitchFamily="34" charset="0"/>
              </a:rPr>
              <a:t>There can be addition, subtraction, and XOR operations among the DNA nucleotides.</a:t>
            </a:r>
          </a:p>
          <a:p>
            <a:r>
              <a:rPr lang="en-US" dirty="0">
                <a:ea typeface="Calibri" panose="020F0502020204030204" pitchFamily="34" charset="0"/>
              </a:rPr>
              <a:t> These operations produce the same results as those produced in their binary equivalent.</a:t>
            </a:r>
          </a:p>
          <a:p>
            <a:r>
              <a:rPr lang="en-US" dirty="0">
                <a:ea typeface="Calibri" panose="020F0502020204030204" pitchFamily="34" charset="0"/>
              </a:rPr>
              <a:t>We have used DNA XOR operation for the encryption. </a:t>
            </a:r>
          </a:p>
          <a:p>
            <a:endParaRPr lang="en-US" dirty="0">
              <a:ea typeface="Calibri" panose="020F0502020204030204" pitchFamily="34" charset="0"/>
            </a:endParaRPr>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1360" y="4402773"/>
            <a:ext cx="295275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85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Chaotic Maps</a:t>
            </a:r>
          </a:p>
        </p:txBody>
      </p:sp>
      <p:sp>
        <p:nvSpPr>
          <p:cNvPr id="3" name="Content Placeholder 2"/>
          <p:cNvSpPr>
            <a:spLocks noGrp="1"/>
          </p:cNvSpPr>
          <p:nvPr>
            <p:ph idx="1"/>
          </p:nvPr>
        </p:nvSpPr>
        <p:spPr/>
        <p:txBody>
          <a:bodyPr>
            <a:normAutofit lnSpcReduction="10000"/>
          </a:bodyPr>
          <a:lstStyle/>
          <a:p>
            <a:r>
              <a:rPr lang="en-US" dirty="0">
                <a:ea typeface="Calibri" panose="020F0502020204030204" pitchFamily="34" charset="0"/>
              </a:rPr>
              <a:t>Chaotic Maps are used to generate the pseudo-random sequence so that it can be used to confuse the pixels. </a:t>
            </a:r>
            <a:endParaRPr lang="en-US" b="1" dirty="0">
              <a:ea typeface="Calibri" panose="020F0502020204030204" pitchFamily="34" charset="0"/>
            </a:endParaRPr>
          </a:p>
          <a:p>
            <a:r>
              <a:rPr lang="en-US" dirty="0">
                <a:ea typeface="Calibri" panose="020F0502020204030204" pitchFamily="34" charset="0"/>
              </a:rPr>
              <a:t>These functions take an initial value and then it generates the pseudo-random sequence which is very hard to analyze. </a:t>
            </a:r>
          </a:p>
          <a:p>
            <a:r>
              <a:rPr lang="en-US" dirty="0">
                <a:ea typeface="SimSun" panose="02010600030101010101" pitchFamily="2" charset="-122"/>
              </a:rPr>
              <a:t>These initial conditions are very sensitive to changes. Any small change in the initial conditions will cause the trajectories to change so much, making it difficult to predict any outcome.</a:t>
            </a:r>
          </a:p>
          <a:p>
            <a:r>
              <a:rPr lang="en-US" dirty="0">
                <a:ea typeface="SimSun" panose="02010600030101010101" pitchFamily="2" charset="-122"/>
              </a:rPr>
              <a:t> Without knowing the initial conditions of the system it is difficult to decrypt. </a:t>
            </a:r>
            <a:endParaRPr lang="en-IN" b="1" dirty="0"/>
          </a:p>
        </p:txBody>
      </p:sp>
    </p:spTree>
    <p:extLst>
      <p:ext uri="{BB962C8B-B14F-4D97-AF65-F5344CB8AC3E}">
        <p14:creationId xmlns:p14="http://schemas.microsoft.com/office/powerpoint/2010/main" val="567490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Chaotic Maps</a:t>
            </a:r>
          </a:p>
        </p:txBody>
      </p:sp>
      <p:sp>
        <p:nvSpPr>
          <p:cNvPr id="3" name="Content Placeholder 2"/>
          <p:cNvSpPr>
            <a:spLocks noGrp="1"/>
          </p:cNvSpPr>
          <p:nvPr>
            <p:ph idx="1"/>
          </p:nvPr>
        </p:nvSpPr>
        <p:spPr/>
        <p:txBody>
          <a:bodyPr>
            <a:normAutofit fontScale="92500" lnSpcReduction="10000"/>
          </a:bodyPr>
          <a:lstStyle/>
          <a:p>
            <a:r>
              <a:rPr lang="en-US" dirty="0">
                <a:ea typeface="Calibri" panose="020F0502020204030204" pitchFamily="34" charset="0"/>
              </a:rPr>
              <a:t>The encryption methods of chaotic maps are divided into one-dimensional chaotic encryption and multi-dimensional chaotic encryption.</a:t>
            </a:r>
          </a:p>
          <a:p>
            <a:r>
              <a:rPr lang="en-US" dirty="0">
                <a:ea typeface="Calibri" panose="020F0502020204030204" pitchFamily="34" charset="0"/>
              </a:rPr>
              <a:t>The one-dimensional chaotic map is easy to implement, has a simple structure, and the time required to generate a chaotic sequence is less. But it provide low security in comparison to higher-dimensional</a:t>
            </a:r>
          </a:p>
          <a:p>
            <a:r>
              <a:rPr lang="en-US" dirty="0">
                <a:ea typeface="Calibri" panose="020F0502020204030204" pitchFamily="34" charset="0"/>
              </a:rPr>
              <a:t>Higher-dimensional chaotic maps provide a rich amount of randomness and a high level of security to the image. We have used 3-D Lorenz Logistic Map to generate the chaotic sequence</a:t>
            </a:r>
            <a:endParaRPr lang="en-IN" dirty="0"/>
          </a:p>
        </p:txBody>
      </p:sp>
    </p:spTree>
    <p:extLst>
      <p:ext uri="{BB962C8B-B14F-4D97-AF65-F5344CB8AC3E}">
        <p14:creationId xmlns:p14="http://schemas.microsoft.com/office/powerpoint/2010/main" val="522827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TotalTime>
  <Words>1743</Words>
  <Application>Microsoft Office PowerPoint</Application>
  <PresentationFormat>Widescreen</PresentationFormat>
  <Paragraphs>100</Paragraphs>
  <Slides>31</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6" baseType="lpstr">
      <vt:lpstr>Arial</vt:lpstr>
      <vt:lpstr>Calibri</vt:lpstr>
      <vt:lpstr>Times New Roman</vt:lpstr>
      <vt:lpstr>Office Theme</vt:lpstr>
      <vt:lpstr>Bitmap Image</vt:lpstr>
      <vt:lpstr>PowerPoint Presentation</vt:lpstr>
      <vt:lpstr> Major Project 2  Title: IMAGE ENCRYPTION USING DNA ENCODING   Submitted By: Kathir Sudan( R134218080) Ankur Vijayvargiya(R134218023)  Anish Bansal(R134218020) Abhay Jhouta(R134218002)   Under the guidance of: Dr. Manoj Kumar     School of Computer Science and Engineering     </vt:lpstr>
      <vt:lpstr>Image Encryption Techniques</vt:lpstr>
      <vt:lpstr>Need Of Image Encryption </vt:lpstr>
      <vt:lpstr>DNA Encoding</vt:lpstr>
      <vt:lpstr>DNA Encoding</vt:lpstr>
      <vt:lpstr>DNA Operations</vt:lpstr>
      <vt:lpstr>Chaotic Maps</vt:lpstr>
      <vt:lpstr>Chaotic Maps</vt:lpstr>
      <vt:lpstr>Lorenz Logistic Map</vt:lpstr>
      <vt:lpstr>Lorenz Logistic Map</vt:lpstr>
      <vt:lpstr>Proposed Algorithm </vt:lpstr>
      <vt:lpstr>Proposed Algorithm </vt:lpstr>
      <vt:lpstr>Proposed Algorithm </vt:lpstr>
      <vt:lpstr>Proposed Algorithm </vt:lpstr>
      <vt:lpstr>Flow chart</vt:lpstr>
      <vt:lpstr>Experimental Results of algorithm </vt:lpstr>
      <vt:lpstr>Algorithm Performance</vt:lpstr>
      <vt:lpstr>PowerPoint Presentation</vt:lpstr>
      <vt:lpstr>PowerPoint Presentation</vt:lpstr>
      <vt:lpstr>PowerPoint Presentation</vt:lpstr>
      <vt:lpstr>PowerPoint Presentation</vt:lpstr>
      <vt:lpstr>Performance of Algorithm </vt:lpstr>
      <vt:lpstr>Performance of Algorithm </vt:lpstr>
      <vt:lpstr>Performance of Algorithm </vt:lpstr>
      <vt:lpstr>Performance of Algorithm </vt:lpstr>
      <vt:lpstr>Performance of Algorithm </vt:lpstr>
      <vt:lpstr>Performance of Algorithm </vt:lpstr>
      <vt:lpstr>Performance of Algorithm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Anish Bansal</cp:lastModifiedBy>
  <cp:revision>686</cp:revision>
  <cp:lastPrinted>2017-08-16T11:40:00Z</cp:lastPrinted>
  <dcterms:created xsi:type="dcterms:W3CDTF">2017-08-14T08:34:00Z</dcterms:created>
  <dcterms:modified xsi:type="dcterms:W3CDTF">2022-05-03T18:58:35Z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